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48" r:id="rId3"/>
  </p:sldMasterIdLst>
  <p:notesMasterIdLst>
    <p:notesMasterId r:id="rId73"/>
  </p:notesMasterIdLst>
  <p:sldIdLst>
    <p:sldId id="279" r:id="rId4"/>
    <p:sldId id="268" r:id="rId5"/>
    <p:sldId id="269" r:id="rId6"/>
    <p:sldId id="270" r:id="rId7"/>
    <p:sldId id="271" r:id="rId8"/>
    <p:sldId id="272" r:id="rId9"/>
    <p:sldId id="278" r:id="rId10"/>
    <p:sldId id="257" r:id="rId11"/>
    <p:sldId id="280" r:id="rId12"/>
    <p:sldId id="260" r:id="rId13"/>
    <p:sldId id="261" r:id="rId14"/>
    <p:sldId id="262" r:id="rId15"/>
    <p:sldId id="281" r:id="rId16"/>
    <p:sldId id="282" r:id="rId17"/>
    <p:sldId id="283" r:id="rId18"/>
    <p:sldId id="284" r:id="rId19"/>
    <p:sldId id="285" r:id="rId20"/>
    <p:sldId id="286" r:id="rId21"/>
    <p:sldId id="287" r:id="rId22"/>
    <p:sldId id="276" r:id="rId23"/>
    <p:sldId id="288" r:id="rId24"/>
    <p:sldId id="289" r:id="rId25"/>
    <p:sldId id="290" r:id="rId26"/>
    <p:sldId id="256" r:id="rId27"/>
    <p:sldId id="273" r:id="rId28"/>
    <p:sldId id="263" r:id="rId29"/>
    <p:sldId id="274" r:id="rId30"/>
    <p:sldId id="264" r:id="rId31"/>
    <p:sldId id="275" r:id="rId32"/>
    <p:sldId id="266" r:id="rId33"/>
    <p:sldId id="258" r:id="rId34"/>
    <p:sldId id="267" r:id="rId35"/>
    <p:sldId id="277"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10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94C10-3A7D-4B93-ACE4-67CF4FB96C42}" type="datetimeFigureOut">
              <a:rPr lang="en-CA" smtClean="0"/>
              <a:t>2020-07-21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99415-9EA7-45E2-AD8E-EC9199619FC6}" type="slidenum">
              <a:rPr lang="en-CA" smtClean="0"/>
              <a:t>‹#›</a:t>
            </a:fld>
            <a:endParaRPr lang="en-CA"/>
          </a:p>
        </p:txBody>
      </p:sp>
    </p:spTree>
    <p:extLst>
      <p:ext uri="{BB962C8B-B14F-4D97-AF65-F5344CB8AC3E}">
        <p14:creationId xmlns:p14="http://schemas.microsoft.com/office/powerpoint/2010/main" val="2813159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2FB62-DCE4-4609-AFBD-79994E7D5C77}" type="slidenum">
              <a:rPr lang="en-US" smtClean="0"/>
              <a:pPr/>
              <a:t>1</a:t>
            </a:fld>
            <a:endParaRPr lang="en-US"/>
          </a:p>
        </p:txBody>
      </p:sp>
    </p:spTree>
    <p:extLst>
      <p:ext uri="{BB962C8B-B14F-4D97-AF65-F5344CB8AC3E}">
        <p14:creationId xmlns:p14="http://schemas.microsoft.com/office/powerpoint/2010/main" val="28259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62FB62-DCE4-4609-AFBD-79994E7D5C77}"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79A4-FFFE-425C-8571-4F50BA896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A343158-5A3B-4117-975B-B5A4F93E6C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2AB9495-4C68-4E09-97DA-2B089966A13D}"/>
              </a:ext>
            </a:extLst>
          </p:cNvPr>
          <p:cNvSpPr>
            <a:spLocks noGrp="1"/>
          </p:cNvSpPr>
          <p:nvPr>
            <p:ph type="dt" sz="half" idx="10"/>
          </p:nvPr>
        </p:nvSpPr>
        <p:spPr/>
        <p:txBody>
          <a:bodyPr/>
          <a:lstStyle/>
          <a:p>
            <a:fld id="{5728E1B6-862F-4691-BA27-A639F07B8834}" type="datetimeFigureOut">
              <a:rPr lang="en-CA" smtClean="0"/>
              <a:t>2020-07-21</a:t>
            </a:fld>
            <a:endParaRPr lang="en-CA"/>
          </a:p>
        </p:txBody>
      </p:sp>
      <p:sp>
        <p:nvSpPr>
          <p:cNvPr id="5" name="Footer Placeholder 4">
            <a:extLst>
              <a:ext uri="{FF2B5EF4-FFF2-40B4-BE49-F238E27FC236}">
                <a16:creationId xmlns:a16="http://schemas.microsoft.com/office/drawing/2014/main" id="{31757A98-8E09-4DDC-AE3A-76D93885B0A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F9F810C-0C25-4AA9-AE7D-F487C395DD0A}"/>
              </a:ext>
            </a:extLst>
          </p:cNvPr>
          <p:cNvSpPr>
            <a:spLocks noGrp="1"/>
          </p:cNvSpPr>
          <p:nvPr>
            <p:ph type="sldNum" sz="quarter" idx="12"/>
          </p:nvPr>
        </p:nvSpPr>
        <p:spPr/>
        <p:txBody>
          <a:bodyPr/>
          <a:lstStyle/>
          <a:p>
            <a:fld id="{BE8517CE-CD8C-47D9-827D-3DB40484192A}" type="slidenum">
              <a:rPr lang="en-CA" smtClean="0"/>
              <a:t>‹#›</a:t>
            </a:fld>
            <a:endParaRPr lang="en-CA"/>
          </a:p>
        </p:txBody>
      </p:sp>
    </p:spTree>
    <p:extLst>
      <p:ext uri="{BB962C8B-B14F-4D97-AF65-F5344CB8AC3E}">
        <p14:creationId xmlns:p14="http://schemas.microsoft.com/office/powerpoint/2010/main" val="2495099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EF661-B05F-42D2-8255-F0A0E32710E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A97D399-A0A3-402C-B7EE-15CD396EEF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BB0BFB5-65F4-4686-9B7E-38AB152B31F6}"/>
              </a:ext>
            </a:extLst>
          </p:cNvPr>
          <p:cNvSpPr>
            <a:spLocks noGrp="1"/>
          </p:cNvSpPr>
          <p:nvPr>
            <p:ph type="dt" sz="half" idx="10"/>
          </p:nvPr>
        </p:nvSpPr>
        <p:spPr/>
        <p:txBody>
          <a:bodyPr/>
          <a:lstStyle/>
          <a:p>
            <a:fld id="{5728E1B6-862F-4691-BA27-A639F07B8834}" type="datetimeFigureOut">
              <a:rPr lang="en-CA" smtClean="0"/>
              <a:t>2020-07-21</a:t>
            </a:fld>
            <a:endParaRPr lang="en-CA"/>
          </a:p>
        </p:txBody>
      </p:sp>
      <p:sp>
        <p:nvSpPr>
          <p:cNvPr id="5" name="Footer Placeholder 4">
            <a:extLst>
              <a:ext uri="{FF2B5EF4-FFF2-40B4-BE49-F238E27FC236}">
                <a16:creationId xmlns:a16="http://schemas.microsoft.com/office/drawing/2014/main" id="{0A2CB43E-BFEB-412A-90E3-25D0D03864E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C99E129-BB18-4A22-93AB-7C7416574FD5}"/>
              </a:ext>
            </a:extLst>
          </p:cNvPr>
          <p:cNvSpPr>
            <a:spLocks noGrp="1"/>
          </p:cNvSpPr>
          <p:nvPr>
            <p:ph type="sldNum" sz="quarter" idx="12"/>
          </p:nvPr>
        </p:nvSpPr>
        <p:spPr/>
        <p:txBody>
          <a:bodyPr/>
          <a:lstStyle/>
          <a:p>
            <a:fld id="{BE8517CE-CD8C-47D9-827D-3DB40484192A}" type="slidenum">
              <a:rPr lang="en-CA" smtClean="0"/>
              <a:t>‹#›</a:t>
            </a:fld>
            <a:endParaRPr lang="en-CA"/>
          </a:p>
        </p:txBody>
      </p:sp>
    </p:spTree>
    <p:extLst>
      <p:ext uri="{BB962C8B-B14F-4D97-AF65-F5344CB8AC3E}">
        <p14:creationId xmlns:p14="http://schemas.microsoft.com/office/powerpoint/2010/main" val="2176276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042B84-CEBD-4EBA-A0A5-7C3EFC1718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CE8845A-E745-465D-9773-E051EECF69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0A580F1-6B1A-483C-873B-4890ABF25E20}"/>
              </a:ext>
            </a:extLst>
          </p:cNvPr>
          <p:cNvSpPr>
            <a:spLocks noGrp="1"/>
          </p:cNvSpPr>
          <p:nvPr>
            <p:ph type="dt" sz="half" idx="10"/>
          </p:nvPr>
        </p:nvSpPr>
        <p:spPr/>
        <p:txBody>
          <a:bodyPr/>
          <a:lstStyle/>
          <a:p>
            <a:fld id="{5728E1B6-862F-4691-BA27-A639F07B8834}" type="datetimeFigureOut">
              <a:rPr lang="en-CA" smtClean="0"/>
              <a:t>2020-07-21</a:t>
            </a:fld>
            <a:endParaRPr lang="en-CA"/>
          </a:p>
        </p:txBody>
      </p:sp>
      <p:sp>
        <p:nvSpPr>
          <p:cNvPr id="5" name="Footer Placeholder 4">
            <a:extLst>
              <a:ext uri="{FF2B5EF4-FFF2-40B4-BE49-F238E27FC236}">
                <a16:creationId xmlns:a16="http://schemas.microsoft.com/office/drawing/2014/main" id="{2F157AA8-7211-464A-8E06-314FD4B752F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264537F-43DA-4A5F-8BA9-EFDB4C8754B0}"/>
              </a:ext>
            </a:extLst>
          </p:cNvPr>
          <p:cNvSpPr>
            <a:spLocks noGrp="1"/>
          </p:cNvSpPr>
          <p:nvPr>
            <p:ph type="sldNum" sz="quarter" idx="12"/>
          </p:nvPr>
        </p:nvSpPr>
        <p:spPr/>
        <p:txBody>
          <a:bodyPr/>
          <a:lstStyle/>
          <a:p>
            <a:fld id="{BE8517CE-CD8C-47D9-827D-3DB40484192A}" type="slidenum">
              <a:rPr lang="en-CA" smtClean="0"/>
              <a:t>‹#›</a:t>
            </a:fld>
            <a:endParaRPr lang="en-CA"/>
          </a:p>
        </p:txBody>
      </p:sp>
    </p:spTree>
    <p:extLst>
      <p:ext uri="{BB962C8B-B14F-4D97-AF65-F5344CB8AC3E}">
        <p14:creationId xmlns:p14="http://schemas.microsoft.com/office/powerpoint/2010/main" val="274346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95D7-7F3A-494F-82BD-28498897AE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EE5E7DB-08D4-432C-B76A-2E57A8A86B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6762E29-B343-41DA-9F60-EF7C5D988339}"/>
              </a:ext>
            </a:extLst>
          </p:cNvPr>
          <p:cNvSpPr>
            <a:spLocks noGrp="1"/>
          </p:cNvSpPr>
          <p:nvPr>
            <p:ph type="dt" sz="half" idx="10"/>
          </p:nvPr>
        </p:nvSpPr>
        <p:spPr/>
        <p:txBody>
          <a:bodyPr/>
          <a:lstStyle/>
          <a:p>
            <a:fld id="{409A29F0-B99E-49DB-88D7-CE8B68D4E2B0}" type="datetimeFigureOut">
              <a:rPr lang="en-CA" smtClean="0"/>
              <a:t>2020-07-21</a:t>
            </a:fld>
            <a:endParaRPr lang="en-CA"/>
          </a:p>
        </p:txBody>
      </p:sp>
      <p:sp>
        <p:nvSpPr>
          <p:cNvPr id="5" name="Footer Placeholder 4">
            <a:extLst>
              <a:ext uri="{FF2B5EF4-FFF2-40B4-BE49-F238E27FC236}">
                <a16:creationId xmlns:a16="http://schemas.microsoft.com/office/drawing/2014/main" id="{A90F5AC6-77C2-4371-B5FB-85FD48939C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C1BAEB-ED98-411A-80D1-F3F96EF4708E}"/>
              </a:ext>
            </a:extLst>
          </p:cNvPr>
          <p:cNvSpPr>
            <a:spLocks noGrp="1"/>
          </p:cNvSpPr>
          <p:nvPr>
            <p:ph type="sldNum" sz="quarter" idx="12"/>
          </p:nvPr>
        </p:nvSpPr>
        <p:spPr/>
        <p:txBody>
          <a:bodyPr/>
          <a:lstStyle/>
          <a:p>
            <a:fld id="{669B705C-FA24-4264-8290-AA409DE7F460}" type="slidenum">
              <a:rPr lang="en-CA" smtClean="0"/>
              <a:t>‹#›</a:t>
            </a:fld>
            <a:endParaRPr lang="en-CA"/>
          </a:p>
        </p:txBody>
      </p:sp>
    </p:spTree>
    <p:extLst>
      <p:ext uri="{BB962C8B-B14F-4D97-AF65-F5344CB8AC3E}">
        <p14:creationId xmlns:p14="http://schemas.microsoft.com/office/powerpoint/2010/main" val="1749317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1427-D44C-478A-83B8-A3C790A8C58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3BA8836-26F1-40CD-8481-FEED684C29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F7691C5-AF6A-441B-BB78-A6EE827E8976}"/>
              </a:ext>
            </a:extLst>
          </p:cNvPr>
          <p:cNvSpPr>
            <a:spLocks noGrp="1"/>
          </p:cNvSpPr>
          <p:nvPr>
            <p:ph type="dt" sz="half" idx="10"/>
          </p:nvPr>
        </p:nvSpPr>
        <p:spPr/>
        <p:txBody>
          <a:bodyPr/>
          <a:lstStyle/>
          <a:p>
            <a:fld id="{409A29F0-B99E-49DB-88D7-CE8B68D4E2B0}" type="datetimeFigureOut">
              <a:rPr lang="en-CA" smtClean="0"/>
              <a:t>2020-07-21</a:t>
            </a:fld>
            <a:endParaRPr lang="en-CA"/>
          </a:p>
        </p:txBody>
      </p:sp>
      <p:sp>
        <p:nvSpPr>
          <p:cNvPr id="5" name="Footer Placeholder 4">
            <a:extLst>
              <a:ext uri="{FF2B5EF4-FFF2-40B4-BE49-F238E27FC236}">
                <a16:creationId xmlns:a16="http://schemas.microsoft.com/office/drawing/2014/main" id="{0AE528EC-93FC-42F8-A5E3-C6C0067ECA8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8AF80DF-7C92-4F76-A7E1-4C8C5CB747E1}"/>
              </a:ext>
            </a:extLst>
          </p:cNvPr>
          <p:cNvSpPr>
            <a:spLocks noGrp="1"/>
          </p:cNvSpPr>
          <p:nvPr>
            <p:ph type="sldNum" sz="quarter" idx="12"/>
          </p:nvPr>
        </p:nvSpPr>
        <p:spPr/>
        <p:txBody>
          <a:bodyPr/>
          <a:lstStyle/>
          <a:p>
            <a:fld id="{669B705C-FA24-4264-8290-AA409DE7F460}" type="slidenum">
              <a:rPr lang="en-CA" smtClean="0"/>
              <a:t>‹#›</a:t>
            </a:fld>
            <a:endParaRPr lang="en-CA"/>
          </a:p>
        </p:txBody>
      </p:sp>
    </p:spTree>
    <p:extLst>
      <p:ext uri="{BB962C8B-B14F-4D97-AF65-F5344CB8AC3E}">
        <p14:creationId xmlns:p14="http://schemas.microsoft.com/office/powerpoint/2010/main" val="920411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452F6-8D46-412B-8D59-1DBC69D1D4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DE4A1AC-077C-4BA0-8BD5-CA2FF02D3F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8FD164-FCBC-4B40-BE5D-54CD72E6C6C8}"/>
              </a:ext>
            </a:extLst>
          </p:cNvPr>
          <p:cNvSpPr>
            <a:spLocks noGrp="1"/>
          </p:cNvSpPr>
          <p:nvPr>
            <p:ph type="dt" sz="half" idx="10"/>
          </p:nvPr>
        </p:nvSpPr>
        <p:spPr/>
        <p:txBody>
          <a:bodyPr/>
          <a:lstStyle/>
          <a:p>
            <a:fld id="{409A29F0-B99E-49DB-88D7-CE8B68D4E2B0}" type="datetimeFigureOut">
              <a:rPr lang="en-CA" smtClean="0"/>
              <a:t>2020-07-21</a:t>
            </a:fld>
            <a:endParaRPr lang="en-CA"/>
          </a:p>
        </p:txBody>
      </p:sp>
      <p:sp>
        <p:nvSpPr>
          <p:cNvPr id="5" name="Footer Placeholder 4">
            <a:extLst>
              <a:ext uri="{FF2B5EF4-FFF2-40B4-BE49-F238E27FC236}">
                <a16:creationId xmlns:a16="http://schemas.microsoft.com/office/drawing/2014/main" id="{E813D681-BBFC-4E27-9890-90FCF672FC3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C073FC0-E27F-4E45-9CFF-55FFCCD69C7D}"/>
              </a:ext>
            </a:extLst>
          </p:cNvPr>
          <p:cNvSpPr>
            <a:spLocks noGrp="1"/>
          </p:cNvSpPr>
          <p:nvPr>
            <p:ph type="sldNum" sz="quarter" idx="12"/>
          </p:nvPr>
        </p:nvSpPr>
        <p:spPr/>
        <p:txBody>
          <a:bodyPr/>
          <a:lstStyle/>
          <a:p>
            <a:fld id="{669B705C-FA24-4264-8290-AA409DE7F460}" type="slidenum">
              <a:rPr lang="en-CA" smtClean="0"/>
              <a:t>‹#›</a:t>
            </a:fld>
            <a:endParaRPr lang="en-CA"/>
          </a:p>
        </p:txBody>
      </p:sp>
    </p:spTree>
    <p:extLst>
      <p:ext uri="{BB962C8B-B14F-4D97-AF65-F5344CB8AC3E}">
        <p14:creationId xmlns:p14="http://schemas.microsoft.com/office/powerpoint/2010/main" val="3536129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567DB-65A0-4F46-8951-9B957DD5B23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BF2AAC9-6EA2-4484-86DC-A8AF4307F0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17611B0-2924-4D9E-A40F-9FB2D60E77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99BD9DC-A4ED-417A-83DD-D525ED1248EB}"/>
              </a:ext>
            </a:extLst>
          </p:cNvPr>
          <p:cNvSpPr>
            <a:spLocks noGrp="1"/>
          </p:cNvSpPr>
          <p:nvPr>
            <p:ph type="dt" sz="half" idx="10"/>
          </p:nvPr>
        </p:nvSpPr>
        <p:spPr/>
        <p:txBody>
          <a:bodyPr/>
          <a:lstStyle/>
          <a:p>
            <a:fld id="{409A29F0-B99E-49DB-88D7-CE8B68D4E2B0}" type="datetimeFigureOut">
              <a:rPr lang="en-CA" smtClean="0"/>
              <a:t>2020-07-21</a:t>
            </a:fld>
            <a:endParaRPr lang="en-CA"/>
          </a:p>
        </p:txBody>
      </p:sp>
      <p:sp>
        <p:nvSpPr>
          <p:cNvPr id="6" name="Footer Placeholder 5">
            <a:extLst>
              <a:ext uri="{FF2B5EF4-FFF2-40B4-BE49-F238E27FC236}">
                <a16:creationId xmlns:a16="http://schemas.microsoft.com/office/drawing/2014/main" id="{CE904C09-0A20-4499-B6A6-9D86439E771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4C0A75B-7507-48EF-B763-A3B2871B14BA}"/>
              </a:ext>
            </a:extLst>
          </p:cNvPr>
          <p:cNvSpPr>
            <a:spLocks noGrp="1"/>
          </p:cNvSpPr>
          <p:nvPr>
            <p:ph type="sldNum" sz="quarter" idx="12"/>
          </p:nvPr>
        </p:nvSpPr>
        <p:spPr/>
        <p:txBody>
          <a:bodyPr/>
          <a:lstStyle/>
          <a:p>
            <a:fld id="{669B705C-FA24-4264-8290-AA409DE7F460}" type="slidenum">
              <a:rPr lang="en-CA" smtClean="0"/>
              <a:t>‹#›</a:t>
            </a:fld>
            <a:endParaRPr lang="en-CA"/>
          </a:p>
        </p:txBody>
      </p:sp>
    </p:spTree>
    <p:extLst>
      <p:ext uri="{BB962C8B-B14F-4D97-AF65-F5344CB8AC3E}">
        <p14:creationId xmlns:p14="http://schemas.microsoft.com/office/powerpoint/2010/main" val="3770711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BD5C-2366-4F74-BDD8-69414CE02EF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AA76890-9C8F-40E8-83F8-2A6298FF82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A7B121-9706-4BF5-B67B-E8B6CCAEB9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2B027EF-DD48-4196-9C0D-4027BE937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021DD5-9A5E-4B98-8C8B-85C0527D16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9CFC2DB-5DAB-40B1-83CE-756A3E3F81E5}"/>
              </a:ext>
            </a:extLst>
          </p:cNvPr>
          <p:cNvSpPr>
            <a:spLocks noGrp="1"/>
          </p:cNvSpPr>
          <p:nvPr>
            <p:ph type="dt" sz="half" idx="10"/>
          </p:nvPr>
        </p:nvSpPr>
        <p:spPr/>
        <p:txBody>
          <a:bodyPr/>
          <a:lstStyle/>
          <a:p>
            <a:fld id="{409A29F0-B99E-49DB-88D7-CE8B68D4E2B0}" type="datetimeFigureOut">
              <a:rPr lang="en-CA" smtClean="0"/>
              <a:t>2020-07-21</a:t>
            </a:fld>
            <a:endParaRPr lang="en-CA"/>
          </a:p>
        </p:txBody>
      </p:sp>
      <p:sp>
        <p:nvSpPr>
          <p:cNvPr id="8" name="Footer Placeholder 7">
            <a:extLst>
              <a:ext uri="{FF2B5EF4-FFF2-40B4-BE49-F238E27FC236}">
                <a16:creationId xmlns:a16="http://schemas.microsoft.com/office/drawing/2014/main" id="{3B1300EF-8C8B-41E3-BE98-26F4729927B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05514A8-4620-40F3-A931-FC78F1968C6E}"/>
              </a:ext>
            </a:extLst>
          </p:cNvPr>
          <p:cNvSpPr>
            <a:spLocks noGrp="1"/>
          </p:cNvSpPr>
          <p:nvPr>
            <p:ph type="sldNum" sz="quarter" idx="12"/>
          </p:nvPr>
        </p:nvSpPr>
        <p:spPr/>
        <p:txBody>
          <a:bodyPr/>
          <a:lstStyle/>
          <a:p>
            <a:fld id="{669B705C-FA24-4264-8290-AA409DE7F460}" type="slidenum">
              <a:rPr lang="en-CA" smtClean="0"/>
              <a:t>‹#›</a:t>
            </a:fld>
            <a:endParaRPr lang="en-CA"/>
          </a:p>
        </p:txBody>
      </p:sp>
    </p:spTree>
    <p:extLst>
      <p:ext uri="{BB962C8B-B14F-4D97-AF65-F5344CB8AC3E}">
        <p14:creationId xmlns:p14="http://schemas.microsoft.com/office/powerpoint/2010/main" val="4262561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9B43C-03D9-4E75-89D7-29DFB018A60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1D9BDB1-EF04-4D00-9C87-14AA4D349A23}"/>
              </a:ext>
            </a:extLst>
          </p:cNvPr>
          <p:cNvSpPr>
            <a:spLocks noGrp="1"/>
          </p:cNvSpPr>
          <p:nvPr>
            <p:ph type="dt" sz="half" idx="10"/>
          </p:nvPr>
        </p:nvSpPr>
        <p:spPr/>
        <p:txBody>
          <a:bodyPr/>
          <a:lstStyle/>
          <a:p>
            <a:fld id="{409A29F0-B99E-49DB-88D7-CE8B68D4E2B0}" type="datetimeFigureOut">
              <a:rPr lang="en-CA" smtClean="0"/>
              <a:t>2020-07-21</a:t>
            </a:fld>
            <a:endParaRPr lang="en-CA"/>
          </a:p>
        </p:txBody>
      </p:sp>
      <p:sp>
        <p:nvSpPr>
          <p:cNvPr id="4" name="Footer Placeholder 3">
            <a:extLst>
              <a:ext uri="{FF2B5EF4-FFF2-40B4-BE49-F238E27FC236}">
                <a16:creationId xmlns:a16="http://schemas.microsoft.com/office/drawing/2014/main" id="{EE3E8898-9777-4CB0-AA79-F3BCAA0F8F5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239A983-BBE3-48A9-882E-1E338524828A}"/>
              </a:ext>
            </a:extLst>
          </p:cNvPr>
          <p:cNvSpPr>
            <a:spLocks noGrp="1"/>
          </p:cNvSpPr>
          <p:nvPr>
            <p:ph type="sldNum" sz="quarter" idx="12"/>
          </p:nvPr>
        </p:nvSpPr>
        <p:spPr/>
        <p:txBody>
          <a:bodyPr/>
          <a:lstStyle/>
          <a:p>
            <a:fld id="{669B705C-FA24-4264-8290-AA409DE7F460}" type="slidenum">
              <a:rPr lang="en-CA" smtClean="0"/>
              <a:t>‹#›</a:t>
            </a:fld>
            <a:endParaRPr lang="en-CA"/>
          </a:p>
        </p:txBody>
      </p:sp>
    </p:spTree>
    <p:extLst>
      <p:ext uri="{BB962C8B-B14F-4D97-AF65-F5344CB8AC3E}">
        <p14:creationId xmlns:p14="http://schemas.microsoft.com/office/powerpoint/2010/main" val="10727528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C41160-11B6-4E8B-8A71-B8869502AF30}"/>
              </a:ext>
            </a:extLst>
          </p:cNvPr>
          <p:cNvSpPr>
            <a:spLocks noGrp="1"/>
          </p:cNvSpPr>
          <p:nvPr>
            <p:ph type="dt" sz="half" idx="10"/>
          </p:nvPr>
        </p:nvSpPr>
        <p:spPr/>
        <p:txBody>
          <a:bodyPr/>
          <a:lstStyle/>
          <a:p>
            <a:fld id="{409A29F0-B99E-49DB-88D7-CE8B68D4E2B0}" type="datetimeFigureOut">
              <a:rPr lang="en-CA" smtClean="0"/>
              <a:t>2020-07-21</a:t>
            </a:fld>
            <a:endParaRPr lang="en-CA"/>
          </a:p>
        </p:txBody>
      </p:sp>
      <p:sp>
        <p:nvSpPr>
          <p:cNvPr id="3" name="Footer Placeholder 2">
            <a:extLst>
              <a:ext uri="{FF2B5EF4-FFF2-40B4-BE49-F238E27FC236}">
                <a16:creationId xmlns:a16="http://schemas.microsoft.com/office/drawing/2014/main" id="{E5888869-78B7-4F67-AF96-27364FDFBAD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E27D987-E410-4F95-A01B-FB15B385CB72}"/>
              </a:ext>
            </a:extLst>
          </p:cNvPr>
          <p:cNvSpPr>
            <a:spLocks noGrp="1"/>
          </p:cNvSpPr>
          <p:nvPr>
            <p:ph type="sldNum" sz="quarter" idx="12"/>
          </p:nvPr>
        </p:nvSpPr>
        <p:spPr/>
        <p:txBody>
          <a:bodyPr/>
          <a:lstStyle/>
          <a:p>
            <a:fld id="{669B705C-FA24-4264-8290-AA409DE7F460}" type="slidenum">
              <a:rPr lang="en-CA" smtClean="0"/>
              <a:t>‹#›</a:t>
            </a:fld>
            <a:endParaRPr lang="en-CA"/>
          </a:p>
        </p:txBody>
      </p:sp>
    </p:spTree>
    <p:extLst>
      <p:ext uri="{BB962C8B-B14F-4D97-AF65-F5344CB8AC3E}">
        <p14:creationId xmlns:p14="http://schemas.microsoft.com/office/powerpoint/2010/main" val="20467484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1FD46-4106-40C5-8AE7-35682F6A1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45B1C18-1A50-4716-8BAA-9F48116FCF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3B90560-74C3-43CF-80B7-B1AA1B4613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C9AACD-45A4-4AAA-93CF-AFFAE4455ACD}"/>
              </a:ext>
            </a:extLst>
          </p:cNvPr>
          <p:cNvSpPr>
            <a:spLocks noGrp="1"/>
          </p:cNvSpPr>
          <p:nvPr>
            <p:ph type="dt" sz="half" idx="10"/>
          </p:nvPr>
        </p:nvSpPr>
        <p:spPr/>
        <p:txBody>
          <a:bodyPr/>
          <a:lstStyle/>
          <a:p>
            <a:fld id="{409A29F0-B99E-49DB-88D7-CE8B68D4E2B0}" type="datetimeFigureOut">
              <a:rPr lang="en-CA" smtClean="0"/>
              <a:t>2020-07-21</a:t>
            </a:fld>
            <a:endParaRPr lang="en-CA"/>
          </a:p>
        </p:txBody>
      </p:sp>
      <p:sp>
        <p:nvSpPr>
          <p:cNvPr id="6" name="Footer Placeholder 5">
            <a:extLst>
              <a:ext uri="{FF2B5EF4-FFF2-40B4-BE49-F238E27FC236}">
                <a16:creationId xmlns:a16="http://schemas.microsoft.com/office/drawing/2014/main" id="{014B9245-FDA5-4DCF-AB9B-61EECB1056C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6835653-349B-4942-AD37-9131A2F5E9F6}"/>
              </a:ext>
            </a:extLst>
          </p:cNvPr>
          <p:cNvSpPr>
            <a:spLocks noGrp="1"/>
          </p:cNvSpPr>
          <p:nvPr>
            <p:ph type="sldNum" sz="quarter" idx="12"/>
          </p:nvPr>
        </p:nvSpPr>
        <p:spPr/>
        <p:txBody>
          <a:bodyPr/>
          <a:lstStyle/>
          <a:p>
            <a:fld id="{669B705C-FA24-4264-8290-AA409DE7F460}" type="slidenum">
              <a:rPr lang="en-CA" smtClean="0"/>
              <a:t>‹#›</a:t>
            </a:fld>
            <a:endParaRPr lang="en-CA"/>
          </a:p>
        </p:txBody>
      </p:sp>
    </p:spTree>
    <p:extLst>
      <p:ext uri="{BB962C8B-B14F-4D97-AF65-F5344CB8AC3E}">
        <p14:creationId xmlns:p14="http://schemas.microsoft.com/office/powerpoint/2010/main" val="130163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E3B9C-B6D8-4397-99E2-64E33430FF8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620A853-AA65-48F7-A200-FF5B9EDC18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ACA585-D072-4BA4-8B08-A5ACBBB99222}"/>
              </a:ext>
            </a:extLst>
          </p:cNvPr>
          <p:cNvSpPr>
            <a:spLocks noGrp="1"/>
          </p:cNvSpPr>
          <p:nvPr>
            <p:ph type="dt" sz="half" idx="10"/>
          </p:nvPr>
        </p:nvSpPr>
        <p:spPr/>
        <p:txBody>
          <a:bodyPr/>
          <a:lstStyle/>
          <a:p>
            <a:fld id="{5728E1B6-862F-4691-BA27-A639F07B8834}" type="datetimeFigureOut">
              <a:rPr lang="en-CA" smtClean="0"/>
              <a:t>2020-07-21</a:t>
            </a:fld>
            <a:endParaRPr lang="en-CA"/>
          </a:p>
        </p:txBody>
      </p:sp>
      <p:sp>
        <p:nvSpPr>
          <p:cNvPr id="5" name="Footer Placeholder 4">
            <a:extLst>
              <a:ext uri="{FF2B5EF4-FFF2-40B4-BE49-F238E27FC236}">
                <a16:creationId xmlns:a16="http://schemas.microsoft.com/office/drawing/2014/main" id="{5D33BEF1-5B7E-4931-B59B-A3EC511F6D7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D3ECAEE-E47C-404B-9FEA-F3616762E5B3}"/>
              </a:ext>
            </a:extLst>
          </p:cNvPr>
          <p:cNvSpPr>
            <a:spLocks noGrp="1"/>
          </p:cNvSpPr>
          <p:nvPr>
            <p:ph type="sldNum" sz="quarter" idx="12"/>
          </p:nvPr>
        </p:nvSpPr>
        <p:spPr/>
        <p:txBody>
          <a:bodyPr/>
          <a:lstStyle/>
          <a:p>
            <a:fld id="{BE8517CE-CD8C-47D9-827D-3DB40484192A}" type="slidenum">
              <a:rPr lang="en-CA" smtClean="0"/>
              <a:t>‹#›</a:t>
            </a:fld>
            <a:endParaRPr lang="en-CA"/>
          </a:p>
        </p:txBody>
      </p:sp>
    </p:spTree>
    <p:extLst>
      <p:ext uri="{BB962C8B-B14F-4D97-AF65-F5344CB8AC3E}">
        <p14:creationId xmlns:p14="http://schemas.microsoft.com/office/powerpoint/2010/main" val="5694361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607C8-11DB-4B07-B102-B739192AD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B92B118-8079-400F-9480-CB9D30389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6EF37CD-0D55-4043-BFB2-690D69A7B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A87F19-CA21-4DC5-BD8C-6603E151D9A3}"/>
              </a:ext>
            </a:extLst>
          </p:cNvPr>
          <p:cNvSpPr>
            <a:spLocks noGrp="1"/>
          </p:cNvSpPr>
          <p:nvPr>
            <p:ph type="dt" sz="half" idx="10"/>
          </p:nvPr>
        </p:nvSpPr>
        <p:spPr/>
        <p:txBody>
          <a:bodyPr/>
          <a:lstStyle/>
          <a:p>
            <a:fld id="{409A29F0-B99E-49DB-88D7-CE8B68D4E2B0}" type="datetimeFigureOut">
              <a:rPr lang="en-CA" smtClean="0"/>
              <a:t>2020-07-21</a:t>
            </a:fld>
            <a:endParaRPr lang="en-CA"/>
          </a:p>
        </p:txBody>
      </p:sp>
      <p:sp>
        <p:nvSpPr>
          <p:cNvPr id="6" name="Footer Placeholder 5">
            <a:extLst>
              <a:ext uri="{FF2B5EF4-FFF2-40B4-BE49-F238E27FC236}">
                <a16:creationId xmlns:a16="http://schemas.microsoft.com/office/drawing/2014/main" id="{89F09493-0565-43EF-80D0-8559416CDF8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28B43CF-E5D9-44F5-8739-33002F108635}"/>
              </a:ext>
            </a:extLst>
          </p:cNvPr>
          <p:cNvSpPr>
            <a:spLocks noGrp="1"/>
          </p:cNvSpPr>
          <p:nvPr>
            <p:ph type="sldNum" sz="quarter" idx="12"/>
          </p:nvPr>
        </p:nvSpPr>
        <p:spPr/>
        <p:txBody>
          <a:bodyPr/>
          <a:lstStyle/>
          <a:p>
            <a:fld id="{669B705C-FA24-4264-8290-AA409DE7F460}" type="slidenum">
              <a:rPr lang="en-CA" smtClean="0"/>
              <a:t>‹#›</a:t>
            </a:fld>
            <a:endParaRPr lang="en-CA"/>
          </a:p>
        </p:txBody>
      </p:sp>
    </p:spTree>
    <p:extLst>
      <p:ext uri="{BB962C8B-B14F-4D97-AF65-F5344CB8AC3E}">
        <p14:creationId xmlns:p14="http://schemas.microsoft.com/office/powerpoint/2010/main" val="4007286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3BEF-5503-4528-92C5-894032D8E1E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7BBC610-1FFA-4112-B40D-15B641102E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BB75EF2-43FD-4416-B3D3-F88679C0B990}"/>
              </a:ext>
            </a:extLst>
          </p:cNvPr>
          <p:cNvSpPr>
            <a:spLocks noGrp="1"/>
          </p:cNvSpPr>
          <p:nvPr>
            <p:ph type="dt" sz="half" idx="10"/>
          </p:nvPr>
        </p:nvSpPr>
        <p:spPr/>
        <p:txBody>
          <a:bodyPr/>
          <a:lstStyle/>
          <a:p>
            <a:fld id="{409A29F0-B99E-49DB-88D7-CE8B68D4E2B0}" type="datetimeFigureOut">
              <a:rPr lang="en-CA" smtClean="0"/>
              <a:t>2020-07-21</a:t>
            </a:fld>
            <a:endParaRPr lang="en-CA"/>
          </a:p>
        </p:txBody>
      </p:sp>
      <p:sp>
        <p:nvSpPr>
          <p:cNvPr id="5" name="Footer Placeholder 4">
            <a:extLst>
              <a:ext uri="{FF2B5EF4-FFF2-40B4-BE49-F238E27FC236}">
                <a16:creationId xmlns:a16="http://schemas.microsoft.com/office/drawing/2014/main" id="{CB35CA8E-7456-41FB-8023-5B4DA9BBC06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283A5D-3170-44ED-82D4-EA05AFF140AD}"/>
              </a:ext>
            </a:extLst>
          </p:cNvPr>
          <p:cNvSpPr>
            <a:spLocks noGrp="1"/>
          </p:cNvSpPr>
          <p:nvPr>
            <p:ph type="sldNum" sz="quarter" idx="12"/>
          </p:nvPr>
        </p:nvSpPr>
        <p:spPr/>
        <p:txBody>
          <a:bodyPr/>
          <a:lstStyle/>
          <a:p>
            <a:fld id="{669B705C-FA24-4264-8290-AA409DE7F460}" type="slidenum">
              <a:rPr lang="en-CA" smtClean="0"/>
              <a:t>‹#›</a:t>
            </a:fld>
            <a:endParaRPr lang="en-CA"/>
          </a:p>
        </p:txBody>
      </p:sp>
    </p:spTree>
    <p:extLst>
      <p:ext uri="{BB962C8B-B14F-4D97-AF65-F5344CB8AC3E}">
        <p14:creationId xmlns:p14="http://schemas.microsoft.com/office/powerpoint/2010/main" val="209432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F6F58A-E941-4F67-83DD-2785A5ADD6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A98FF01F-505D-49C7-AFF0-0BDA13C00B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2009380-BD03-4378-B669-4D2FD34986F6}"/>
              </a:ext>
            </a:extLst>
          </p:cNvPr>
          <p:cNvSpPr>
            <a:spLocks noGrp="1"/>
          </p:cNvSpPr>
          <p:nvPr>
            <p:ph type="dt" sz="half" idx="10"/>
          </p:nvPr>
        </p:nvSpPr>
        <p:spPr/>
        <p:txBody>
          <a:bodyPr/>
          <a:lstStyle/>
          <a:p>
            <a:fld id="{409A29F0-B99E-49DB-88D7-CE8B68D4E2B0}" type="datetimeFigureOut">
              <a:rPr lang="en-CA" smtClean="0"/>
              <a:t>2020-07-21</a:t>
            </a:fld>
            <a:endParaRPr lang="en-CA"/>
          </a:p>
        </p:txBody>
      </p:sp>
      <p:sp>
        <p:nvSpPr>
          <p:cNvPr id="5" name="Footer Placeholder 4">
            <a:extLst>
              <a:ext uri="{FF2B5EF4-FFF2-40B4-BE49-F238E27FC236}">
                <a16:creationId xmlns:a16="http://schemas.microsoft.com/office/drawing/2014/main" id="{5DD0F03B-F1F1-413E-9752-218C5BBF672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214A019-33D1-4F84-8FE0-32CDC73D29F0}"/>
              </a:ext>
            </a:extLst>
          </p:cNvPr>
          <p:cNvSpPr>
            <a:spLocks noGrp="1"/>
          </p:cNvSpPr>
          <p:nvPr>
            <p:ph type="sldNum" sz="quarter" idx="12"/>
          </p:nvPr>
        </p:nvSpPr>
        <p:spPr/>
        <p:txBody>
          <a:bodyPr/>
          <a:lstStyle/>
          <a:p>
            <a:fld id="{669B705C-FA24-4264-8290-AA409DE7F460}" type="slidenum">
              <a:rPr lang="en-CA" smtClean="0"/>
              <a:t>‹#›</a:t>
            </a:fld>
            <a:endParaRPr lang="en-CA"/>
          </a:p>
        </p:txBody>
      </p:sp>
    </p:spTree>
    <p:extLst>
      <p:ext uri="{BB962C8B-B14F-4D97-AF65-F5344CB8AC3E}">
        <p14:creationId xmlns:p14="http://schemas.microsoft.com/office/powerpoint/2010/main" val="11813457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11" b="0" i="0">
                <a:solidFill>
                  <a:srgbClr val="3D2219"/>
                </a:solidFill>
                <a:latin typeface="Papyrus"/>
                <a:cs typeface="Papyrus"/>
              </a:defRPr>
            </a:lvl1pPr>
          </a:lstStyle>
          <a:p>
            <a:endParaRPr/>
          </a:p>
        </p:txBody>
      </p:sp>
      <p:sp>
        <p:nvSpPr>
          <p:cNvPr id="3" name="Holder 3"/>
          <p:cNvSpPr>
            <a:spLocks noGrp="1"/>
          </p:cNvSpPr>
          <p:nvPr>
            <p:ph type="body" idx="1"/>
          </p:nvPr>
        </p:nvSpPr>
        <p:spPr/>
        <p:txBody>
          <a:bodyPr lIns="0" tIns="0" rIns="0" bIns="0"/>
          <a:lstStyle>
            <a:lvl1pPr>
              <a:defRPr sz="2250" b="0" i="0">
                <a:solidFill>
                  <a:srgbClr val="3D2219"/>
                </a:solidFill>
                <a:latin typeface="Papyrus"/>
                <a:cs typeface="Papyru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11" b="0" i="0">
                <a:solidFill>
                  <a:srgbClr val="3D2219"/>
                </a:solidFill>
                <a:latin typeface="Papyrus"/>
                <a:cs typeface="Papyru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11" b="0" i="0">
                <a:solidFill>
                  <a:srgbClr val="3D2219"/>
                </a:solidFill>
                <a:latin typeface="Papyrus"/>
                <a:cs typeface="Papyru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B70-B9E9-4191-8FCF-DCE023A968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D8DBA72-E223-40D0-8693-F33B21340B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8CBAA4-F2A9-4740-8A8E-BFAFA2734E09}"/>
              </a:ext>
            </a:extLst>
          </p:cNvPr>
          <p:cNvSpPr>
            <a:spLocks noGrp="1"/>
          </p:cNvSpPr>
          <p:nvPr>
            <p:ph type="dt" sz="half" idx="10"/>
          </p:nvPr>
        </p:nvSpPr>
        <p:spPr/>
        <p:txBody>
          <a:bodyPr/>
          <a:lstStyle/>
          <a:p>
            <a:fld id="{5728E1B6-862F-4691-BA27-A639F07B8834}" type="datetimeFigureOut">
              <a:rPr lang="en-CA" smtClean="0"/>
              <a:t>2020-07-21</a:t>
            </a:fld>
            <a:endParaRPr lang="en-CA"/>
          </a:p>
        </p:txBody>
      </p:sp>
      <p:sp>
        <p:nvSpPr>
          <p:cNvPr id="5" name="Footer Placeholder 4">
            <a:extLst>
              <a:ext uri="{FF2B5EF4-FFF2-40B4-BE49-F238E27FC236}">
                <a16:creationId xmlns:a16="http://schemas.microsoft.com/office/drawing/2014/main" id="{0CBEA26A-921F-4A96-BBBB-00C5CF5D5B7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4E0A99E-D632-4CDD-9C22-EB44929DFC17}"/>
              </a:ext>
            </a:extLst>
          </p:cNvPr>
          <p:cNvSpPr>
            <a:spLocks noGrp="1"/>
          </p:cNvSpPr>
          <p:nvPr>
            <p:ph type="sldNum" sz="quarter" idx="12"/>
          </p:nvPr>
        </p:nvSpPr>
        <p:spPr/>
        <p:txBody>
          <a:bodyPr/>
          <a:lstStyle/>
          <a:p>
            <a:fld id="{BE8517CE-CD8C-47D9-827D-3DB40484192A}" type="slidenum">
              <a:rPr lang="en-CA" smtClean="0"/>
              <a:t>‹#›</a:t>
            </a:fld>
            <a:endParaRPr lang="en-CA"/>
          </a:p>
        </p:txBody>
      </p:sp>
    </p:spTree>
    <p:extLst>
      <p:ext uri="{BB962C8B-B14F-4D97-AF65-F5344CB8AC3E}">
        <p14:creationId xmlns:p14="http://schemas.microsoft.com/office/powerpoint/2010/main" val="205809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D211-DB6D-4F42-9FAC-ECFA21CD71E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695B18B-8158-41B2-80FE-9FE858ECED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EDAEFEA-C181-4585-9CF2-92B8019538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C885825-3CDA-4A5B-A1C4-94C97B759118}"/>
              </a:ext>
            </a:extLst>
          </p:cNvPr>
          <p:cNvSpPr>
            <a:spLocks noGrp="1"/>
          </p:cNvSpPr>
          <p:nvPr>
            <p:ph type="dt" sz="half" idx="10"/>
          </p:nvPr>
        </p:nvSpPr>
        <p:spPr/>
        <p:txBody>
          <a:bodyPr/>
          <a:lstStyle/>
          <a:p>
            <a:fld id="{5728E1B6-862F-4691-BA27-A639F07B8834}" type="datetimeFigureOut">
              <a:rPr lang="en-CA" smtClean="0"/>
              <a:t>2020-07-21</a:t>
            </a:fld>
            <a:endParaRPr lang="en-CA"/>
          </a:p>
        </p:txBody>
      </p:sp>
      <p:sp>
        <p:nvSpPr>
          <p:cNvPr id="6" name="Footer Placeholder 5">
            <a:extLst>
              <a:ext uri="{FF2B5EF4-FFF2-40B4-BE49-F238E27FC236}">
                <a16:creationId xmlns:a16="http://schemas.microsoft.com/office/drawing/2014/main" id="{0ECE24DF-C01B-4EB1-BAA6-5FB7C28701A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15DAE62-052E-4150-9C68-61421D742E11}"/>
              </a:ext>
            </a:extLst>
          </p:cNvPr>
          <p:cNvSpPr>
            <a:spLocks noGrp="1"/>
          </p:cNvSpPr>
          <p:nvPr>
            <p:ph type="sldNum" sz="quarter" idx="12"/>
          </p:nvPr>
        </p:nvSpPr>
        <p:spPr/>
        <p:txBody>
          <a:bodyPr/>
          <a:lstStyle/>
          <a:p>
            <a:fld id="{BE8517CE-CD8C-47D9-827D-3DB40484192A}" type="slidenum">
              <a:rPr lang="en-CA" smtClean="0"/>
              <a:t>‹#›</a:t>
            </a:fld>
            <a:endParaRPr lang="en-CA"/>
          </a:p>
        </p:txBody>
      </p:sp>
    </p:spTree>
    <p:extLst>
      <p:ext uri="{BB962C8B-B14F-4D97-AF65-F5344CB8AC3E}">
        <p14:creationId xmlns:p14="http://schemas.microsoft.com/office/powerpoint/2010/main" val="1454409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5567-EF92-4C8D-BFAC-396EE4D2663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06D9ADB-C842-4924-ABB4-C2E1336511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66EEAF-2DD1-439D-948E-6861F6F33F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D2671B1-56C6-468D-9036-108454A94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289531-02B7-4116-B8F3-5AEA416F3D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E8BF7AD-1C0A-4E57-9CB7-311A441DE351}"/>
              </a:ext>
            </a:extLst>
          </p:cNvPr>
          <p:cNvSpPr>
            <a:spLocks noGrp="1"/>
          </p:cNvSpPr>
          <p:nvPr>
            <p:ph type="dt" sz="half" idx="10"/>
          </p:nvPr>
        </p:nvSpPr>
        <p:spPr/>
        <p:txBody>
          <a:bodyPr/>
          <a:lstStyle/>
          <a:p>
            <a:fld id="{5728E1B6-862F-4691-BA27-A639F07B8834}" type="datetimeFigureOut">
              <a:rPr lang="en-CA" smtClean="0"/>
              <a:t>2020-07-21</a:t>
            </a:fld>
            <a:endParaRPr lang="en-CA"/>
          </a:p>
        </p:txBody>
      </p:sp>
      <p:sp>
        <p:nvSpPr>
          <p:cNvPr id="8" name="Footer Placeholder 7">
            <a:extLst>
              <a:ext uri="{FF2B5EF4-FFF2-40B4-BE49-F238E27FC236}">
                <a16:creationId xmlns:a16="http://schemas.microsoft.com/office/drawing/2014/main" id="{457BABD6-A524-4E4F-AAEE-B2BF65317F78}"/>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BE7A71F-CC32-4DCD-A75A-5044EF90A5CE}"/>
              </a:ext>
            </a:extLst>
          </p:cNvPr>
          <p:cNvSpPr>
            <a:spLocks noGrp="1"/>
          </p:cNvSpPr>
          <p:nvPr>
            <p:ph type="sldNum" sz="quarter" idx="12"/>
          </p:nvPr>
        </p:nvSpPr>
        <p:spPr/>
        <p:txBody>
          <a:bodyPr/>
          <a:lstStyle/>
          <a:p>
            <a:fld id="{BE8517CE-CD8C-47D9-827D-3DB40484192A}" type="slidenum">
              <a:rPr lang="en-CA" smtClean="0"/>
              <a:t>‹#›</a:t>
            </a:fld>
            <a:endParaRPr lang="en-CA"/>
          </a:p>
        </p:txBody>
      </p:sp>
    </p:spTree>
    <p:extLst>
      <p:ext uri="{BB962C8B-B14F-4D97-AF65-F5344CB8AC3E}">
        <p14:creationId xmlns:p14="http://schemas.microsoft.com/office/powerpoint/2010/main" val="1323324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22C6-71EF-4619-BFF0-F430657C416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B08AACD-F9FA-47F0-A223-557524E08400}"/>
              </a:ext>
            </a:extLst>
          </p:cNvPr>
          <p:cNvSpPr>
            <a:spLocks noGrp="1"/>
          </p:cNvSpPr>
          <p:nvPr>
            <p:ph type="dt" sz="half" idx="10"/>
          </p:nvPr>
        </p:nvSpPr>
        <p:spPr/>
        <p:txBody>
          <a:bodyPr/>
          <a:lstStyle/>
          <a:p>
            <a:fld id="{5728E1B6-862F-4691-BA27-A639F07B8834}" type="datetimeFigureOut">
              <a:rPr lang="en-CA" smtClean="0"/>
              <a:t>2020-07-21</a:t>
            </a:fld>
            <a:endParaRPr lang="en-CA"/>
          </a:p>
        </p:txBody>
      </p:sp>
      <p:sp>
        <p:nvSpPr>
          <p:cNvPr id="4" name="Footer Placeholder 3">
            <a:extLst>
              <a:ext uri="{FF2B5EF4-FFF2-40B4-BE49-F238E27FC236}">
                <a16:creationId xmlns:a16="http://schemas.microsoft.com/office/drawing/2014/main" id="{61A23A4B-AD7C-48A8-97C5-E0CE4C19621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00B6BDA3-0285-4CA6-8DE3-29DA22BD2F75}"/>
              </a:ext>
            </a:extLst>
          </p:cNvPr>
          <p:cNvSpPr>
            <a:spLocks noGrp="1"/>
          </p:cNvSpPr>
          <p:nvPr>
            <p:ph type="sldNum" sz="quarter" idx="12"/>
          </p:nvPr>
        </p:nvSpPr>
        <p:spPr/>
        <p:txBody>
          <a:bodyPr/>
          <a:lstStyle/>
          <a:p>
            <a:fld id="{BE8517CE-CD8C-47D9-827D-3DB40484192A}" type="slidenum">
              <a:rPr lang="en-CA" smtClean="0"/>
              <a:t>‹#›</a:t>
            </a:fld>
            <a:endParaRPr lang="en-CA"/>
          </a:p>
        </p:txBody>
      </p:sp>
    </p:spTree>
    <p:extLst>
      <p:ext uri="{BB962C8B-B14F-4D97-AF65-F5344CB8AC3E}">
        <p14:creationId xmlns:p14="http://schemas.microsoft.com/office/powerpoint/2010/main" val="1848114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224F3D-F565-489B-957B-9DEA04F12423}"/>
              </a:ext>
            </a:extLst>
          </p:cNvPr>
          <p:cNvSpPr>
            <a:spLocks noGrp="1"/>
          </p:cNvSpPr>
          <p:nvPr>
            <p:ph type="dt" sz="half" idx="10"/>
          </p:nvPr>
        </p:nvSpPr>
        <p:spPr/>
        <p:txBody>
          <a:bodyPr/>
          <a:lstStyle/>
          <a:p>
            <a:fld id="{5728E1B6-862F-4691-BA27-A639F07B8834}" type="datetimeFigureOut">
              <a:rPr lang="en-CA" smtClean="0"/>
              <a:t>2020-07-21</a:t>
            </a:fld>
            <a:endParaRPr lang="en-CA"/>
          </a:p>
        </p:txBody>
      </p:sp>
      <p:sp>
        <p:nvSpPr>
          <p:cNvPr id="3" name="Footer Placeholder 2">
            <a:extLst>
              <a:ext uri="{FF2B5EF4-FFF2-40B4-BE49-F238E27FC236}">
                <a16:creationId xmlns:a16="http://schemas.microsoft.com/office/drawing/2014/main" id="{E1DD5038-873A-4988-B5C8-014B5C218CB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2562CAA-31C4-4EEF-9044-7F29E532EDB2}"/>
              </a:ext>
            </a:extLst>
          </p:cNvPr>
          <p:cNvSpPr>
            <a:spLocks noGrp="1"/>
          </p:cNvSpPr>
          <p:nvPr>
            <p:ph type="sldNum" sz="quarter" idx="12"/>
          </p:nvPr>
        </p:nvSpPr>
        <p:spPr/>
        <p:txBody>
          <a:bodyPr/>
          <a:lstStyle/>
          <a:p>
            <a:fld id="{BE8517CE-CD8C-47D9-827D-3DB40484192A}" type="slidenum">
              <a:rPr lang="en-CA" smtClean="0"/>
              <a:t>‹#›</a:t>
            </a:fld>
            <a:endParaRPr lang="en-CA"/>
          </a:p>
        </p:txBody>
      </p:sp>
    </p:spTree>
    <p:extLst>
      <p:ext uri="{BB962C8B-B14F-4D97-AF65-F5344CB8AC3E}">
        <p14:creationId xmlns:p14="http://schemas.microsoft.com/office/powerpoint/2010/main" val="72151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5E7C-C471-484B-BE8A-E8A7F67074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EE7A789-9203-4A99-96FC-EC4F4B73CC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D11A2FF-EF44-461F-B030-57831814F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2B4126-EEA1-44E0-AC00-D7D8A220A666}"/>
              </a:ext>
            </a:extLst>
          </p:cNvPr>
          <p:cNvSpPr>
            <a:spLocks noGrp="1"/>
          </p:cNvSpPr>
          <p:nvPr>
            <p:ph type="dt" sz="half" idx="10"/>
          </p:nvPr>
        </p:nvSpPr>
        <p:spPr/>
        <p:txBody>
          <a:bodyPr/>
          <a:lstStyle/>
          <a:p>
            <a:fld id="{5728E1B6-862F-4691-BA27-A639F07B8834}" type="datetimeFigureOut">
              <a:rPr lang="en-CA" smtClean="0"/>
              <a:t>2020-07-21</a:t>
            </a:fld>
            <a:endParaRPr lang="en-CA"/>
          </a:p>
        </p:txBody>
      </p:sp>
      <p:sp>
        <p:nvSpPr>
          <p:cNvPr id="6" name="Footer Placeholder 5">
            <a:extLst>
              <a:ext uri="{FF2B5EF4-FFF2-40B4-BE49-F238E27FC236}">
                <a16:creationId xmlns:a16="http://schemas.microsoft.com/office/drawing/2014/main" id="{FEFD70EB-7163-4118-A1DF-8581D5738CE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CCF85DE-4BE1-4C17-9CAB-E8F1C6BC7B05}"/>
              </a:ext>
            </a:extLst>
          </p:cNvPr>
          <p:cNvSpPr>
            <a:spLocks noGrp="1"/>
          </p:cNvSpPr>
          <p:nvPr>
            <p:ph type="sldNum" sz="quarter" idx="12"/>
          </p:nvPr>
        </p:nvSpPr>
        <p:spPr/>
        <p:txBody>
          <a:bodyPr/>
          <a:lstStyle/>
          <a:p>
            <a:fld id="{BE8517CE-CD8C-47D9-827D-3DB40484192A}" type="slidenum">
              <a:rPr lang="en-CA" smtClean="0"/>
              <a:t>‹#›</a:t>
            </a:fld>
            <a:endParaRPr lang="en-CA"/>
          </a:p>
        </p:txBody>
      </p:sp>
    </p:spTree>
    <p:extLst>
      <p:ext uri="{BB962C8B-B14F-4D97-AF65-F5344CB8AC3E}">
        <p14:creationId xmlns:p14="http://schemas.microsoft.com/office/powerpoint/2010/main" val="21082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E4C20-5523-4A35-B5AC-220D9D5B1C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DA04D4E-D8CC-4AD4-A184-35A6140DDF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7285711-CA92-4D77-90DE-572D054D0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01E24-A815-42CD-B1E6-DAD0BA834FC8}"/>
              </a:ext>
            </a:extLst>
          </p:cNvPr>
          <p:cNvSpPr>
            <a:spLocks noGrp="1"/>
          </p:cNvSpPr>
          <p:nvPr>
            <p:ph type="dt" sz="half" idx="10"/>
          </p:nvPr>
        </p:nvSpPr>
        <p:spPr/>
        <p:txBody>
          <a:bodyPr/>
          <a:lstStyle/>
          <a:p>
            <a:fld id="{5728E1B6-862F-4691-BA27-A639F07B8834}" type="datetimeFigureOut">
              <a:rPr lang="en-CA" smtClean="0"/>
              <a:t>2020-07-21</a:t>
            </a:fld>
            <a:endParaRPr lang="en-CA"/>
          </a:p>
        </p:txBody>
      </p:sp>
      <p:sp>
        <p:nvSpPr>
          <p:cNvPr id="6" name="Footer Placeholder 5">
            <a:extLst>
              <a:ext uri="{FF2B5EF4-FFF2-40B4-BE49-F238E27FC236}">
                <a16:creationId xmlns:a16="http://schemas.microsoft.com/office/drawing/2014/main" id="{2175228A-FADF-44E9-8CC5-3DCAE9B1E22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93D68F9-D37B-4968-9B52-78559F805664}"/>
              </a:ext>
            </a:extLst>
          </p:cNvPr>
          <p:cNvSpPr>
            <a:spLocks noGrp="1"/>
          </p:cNvSpPr>
          <p:nvPr>
            <p:ph type="sldNum" sz="quarter" idx="12"/>
          </p:nvPr>
        </p:nvSpPr>
        <p:spPr/>
        <p:txBody>
          <a:bodyPr/>
          <a:lstStyle/>
          <a:p>
            <a:fld id="{BE8517CE-CD8C-47D9-827D-3DB40484192A}" type="slidenum">
              <a:rPr lang="en-CA" smtClean="0"/>
              <a:t>‹#›</a:t>
            </a:fld>
            <a:endParaRPr lang="en-CA"/>
          </a:p>
        </p:txBody>
      </p:sp>
    </p:spTree>
    <p:extLst>
      <p:ext uri="{BB962C8B-B14F-4D97-AF65-F5344CB8AC3E}">
        <p14:creationId xmlns:p14="http://schemas.microsoft.com/office/powerpoint/2010/main" val="3695598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3.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9694A-8CA3-4CC5-92B4-4F2DCBAF39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17803C3-8B0C-4568-B772-6585A0ABE9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25E9038-58DE-4404-87B0-49222A7BDF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28E1B6-862F-4691-BA27-A639F07B8834}" type="datetimeFigureOut">
              <a:rPr lang="en-CA" smtClean="0"/>
              <a:t>2020-07-21</a:t>
            </a:fld>
            <a:endParaRPr lang="en-CA"/>
          </a:p>
        </p:txBody>
      </p:sp>
      <p:sp>
        <p:nvSpPr>
          <p:cNvPr id="5" name="Footer Placeholder 4">
            <a:extLst>
              <a:ext uri="{FF2B5EF4-FFF2-40B4-BE49-F238E27FC236}">
                <a16:creationId xmlns:a16="http://schemas.microsoft.com/office/drawing/2014/main" id="{296A051A-E0BD-43BE-B520-5DC54DEB6B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3693169-075C-47D2-8C5B-5B03A923DB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517CE-CD8C-47D9-827D-3DB40484192A}" type="slidenum">
              <a:rPr lang="en-CA" smtClean="0"/>
              <a:t>‹#›</a:t>
            </a:fld>
            <a:endParaRPr lang="en-CA"/>
          </a:p>
        </p:txBody>
      </p:sp>
    </p:spTree>
    <p:extLst>
      <p:ext uri="{BB962C8B-B14F-4D97-AF65-F5344CB8AC3E}">
        <p14:creationId xmlns:p14="http://schemas.microsoft.com/office/powerpoint/2010/main" val="41292276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E661D5-9769-4C9E-8A2C-26C1F2DC66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08C68C5-CD17-4EBB-B1A3-DCC268E040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C404D69-D14D-4199-8C07-E389D3ACC0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9A29F0-B99E-49DB-88D7-CE8B68D4E2B0}" type="datetimeFigureOut">
              <a:rPr lang="en-CA" smtClean="0"/>
              <a:t>2020-07-21</a:t>
            </a:fld>
            <a:endParaRPr lang="en-CA"/>
          </a:p>
        </p:txBody>
      </p:sp>
      <p:sp>
        <p:nvSpPr>
          <p:cNvPr id="5" name="Footer Placeholder 4">
            <a:extLst>
              <a:ext uri="{FF2B5EF4-FFF2-40B4-BE49-F238E27FC236}">
                <a16:creationId xmlns:a16="http://schemas.microsoft.com/office/drawing/2014/main" id="{D5348C90-8FCA-4248-8673-8E654D2A6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6B7AD5F-D469-4AA0-91B3-AE48EA86F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B705C-FA24-4264-8290-AA409DE7F460}" type="slidenum">
              <a:rPr lang="en-CA" smtClean="0"/>
              <a:t>‹#›</a:t>
            </a:fld>
            <a:endParaRPr lang="en-CA"/>
          </a:p>
        </p:txBody>
      </p:sp>
    </p:spTree>
    <p:extLst>
      <p:ext uri="{BB962C8B-B14F-4D97-AF65-F5344CB8AC3E}">
        <p14:creationId xmlns:p14="http://schemas.microsoft.com/office/powerpoint/2010/main" val="4158172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89619" cy="6857107"/>
          </a:xfrm>
          <a:prstGeom prst="rect">
            <a:avLst/>
          </a:prstGeom>
          <a:blipFill>
            <a:blip r:embed="rId7" cstate="print"/>
            <a:stretch>
              <a:fillRect/>
            </a:stretch>
          </a:blipFill>
        </p:spPr>
        <p:txBody>
          <a:bodyPr wrap="square" lIns="0" tIns="0" rIns="0" bIns="0" rtlCol="0"/>
          <a:lstStyle/>
          <a:p>
            <a:endParaRPr sz="1266"/>
          </a:p>
        </p:txBody>
      </p:sp>
      <p:sp>
        <p:nvSpPr>
          <p:cNvPr id="2" name="Holder 2"/>
          <p:cNvSpPr>
            <a:spLocks noGrp="1"/>
          </p:cNvSpPr>
          <p:nvPr>
            <p:ph type="title"/>
          </p:nvPr>
        </p:nvSpPr>
        <p:spPr>
          <a:xfrm>
            <a:off x="1647824" y="461665"/>
            <a:ext cx="8896350" cy="1452859"/>
          </a:xfrm>
          <a:prstGeom prst="rect">
            <a:avLst/>
          </a:prstGeom>
        </p:spPr>
        <p:txBody>
          <a:bodyPr wrap="square" lIns="0" tIns="0" rIns="0" bIns="0">
            <a:spAutoFit/>
          </a:bodyPr>
          <a:lstStyle>
            <a:lvl1pPr>
              <a:defRPr sz="6700" b="0" i="0">
                <a:solidFill>
                  <a:srgbClr val="3D2219"/>
                </a:solidFill>
                <a:latin typeface="Papyrus"/>
                <a:cs typeface="Papyrus"/>
              </a:defRPr>
            </a:lvl1pPr>
          </a:lstStyle>
          <a:p>
            <a:endParaRPr/>
          </a:p>
        </p:txBody>
      </p:sp>
      <p:sp>
        <p:nvSpPr>
          <p:cNvPr id="3" name="Holder 3"/>
          <p:cNvSpPr>
            <a:spLocks noGrp="1"/>
          </p:cNvSpPr>
          <p:nvPr>
            <p:ph type="body" idx="1"/>
          </p:nvPr>
        </p:nvSpPr>
        <p:spPr>
          <a:xfrm>
            <a:off x="1390649" y="2206526"/>
            <a:ext cx="9410700" cy="3658493"/>
          </a:xfrm>
          <a:prstGeom prst="rect">
            <a:avLst/>
          </a:prstGeom>
        </p:spPr>
        <p:txBody>
          <a:bodyPr wrap="square" lIns="0" tIns="0" rIns="0" bIns="0">
            <a:spAutoFit/>
          </a:bodyPr>
          <a:lstStyle>
            <a:lvl1pPr>
              <a:defRPr sz="3200" b="0" i="0">
                <a:solidFill>
                  <a:srgbClr val="3D2219"/>
                </a:solidFill>
                <a:latin typeface="Papyrus"/>
                <a:cs typeface="Papyru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7/21/2020</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6333744"/>
            <a:ext cx="12192000" cy="524510"/>
            <a:chOff x="0" y="6333744"/>
            <a:chExt cx="12192000" cy="524510"/>
          </a:xfrm>
        </p:grpSpPr>
        <p:sp>
          <p:nvSpPr>
            <p:cNvPr id="3" name="object 3"/>
            <p:cNvSpPr/>
            <p:nvPr/>
          </p:nvSpPr>
          <p:spPr>
            <a:xfrm>
              <a:off x="3047" y="6400799"/>
              <a:ext cx="12189460" cy="457200"/>
            </a:xfrm>
            <a:custGeom>
              <a:avLst/>
              <a:gdLst/>
              <a:ahLst/>
              <a:cxnLst/>
              <a:rect l="l" t="t" r="r" b="b"/>
              <a:pathLst>
                <a:path w="12189460" h="457200">
                  <a:moveTo>
                    <a:pt x="12188952" y="0"/>
                  </a:moveTo>
                  <a:lnTo>
                    <a:pt x="0" y="0"/>
                  </a:lnTo>
                  <a:lnTo>
                    <a:pt x="0" y="457199"/>
                  </a:lnTo>
                  <a:lnTo>
                    <a:pt x="12188952" y="457199"/>
                  </a:lnTo>
                  <a:lnTo>
                    <a:pt x="12188952" y="0"/>
                  </a:lnTo>
                  <a:close/>
                </a:path>
              </a:pathLst>
            </a:custGeom>
            <a:solidFill>
              <a:srgbClr val="BC572C"/>
            </a:solidFill>
          </p:spPr>
          <p:txBody>
            <a:bodyPr wrap="square" lIns="0" tIns="0" rIns="0" bIns="0" rtlCol="0"/>
            <a:lstStyle/>
            <a:p>
              <a:endParaRPr/>
            </a:p>
          </p:txBody>
        </p:sp>
        <p:sp>
          <p:nvSpPr>
            <p:cNvPr id="4" name="object 4"/>
            <p:cNvSpPr/>
            <p:nvPr/>
          </p:nvSpPr>
          <p:spPr>
            <a:xfrm>
              <a:off x="0" y="6333744"/>
              <a:ext cx="12189460" cy="64135"/>
            </a:xfrm>
            <a:custGeom>
              <a:avLst/>
              <a:gdLst/>
              <a:ahLst/>
              <a:cxnLst/>
              <a:rect l="l" t="t" r="r" b="b"/>
              <a:pathLst>
                <a:path w="12189460" h="64135">
                  <a:moveTo>
                    <a:pt x="12188952" y="0"/>
                  </a:moveTo>
                  <a:lnTo>
                    <a:pt x="0" y="0"/>
                  </a:lnTo>
                  <a:lnTo>
                    <a:pt x="0" y="64007"/>
                  </a:lnTo>
                  <a:lnTo>
                    <a:pt x="12188952" y="64007"/>
                  </a:lnTo>
                  <a:lnTo>
                    <a:pt x="12188952" y="0"/>
                  </a:lnTo>
                  <a:close/>
                </a:path>
              </a:pathLst>
            </a:custGeom>
            <a:solidFill>
              <a:srgbClr val="E38312"/>
            </a:solidFill>
          </p:spPr>
          <p:txBody>
            <a:bodyPr wrap="square" lIns="0" tIns="0" rIns="0" bIns="0" rtlCol="0"/>
            <a:lstStyle/>
            <a:p>
              <a:endParaRPr/>
            </a:p>
          </p:txBody>
        </p:sp>
      </p:grpSp>
      <p:sp>
        <p:nvSpPr>
          <p:cNvPr id="5" name="object 5"/>
          <p:cNvSpPr/>
          <p:nvPr/>
        </p:nvSpPr>
        <p:spPr>
          <a:xfrm>
            <a:off x="914400" y="3731591"/>
            <a:ext cx="9875520" cy="457200"/>
          </a:xfrm>
          <a:custGeom>
            <a:avLst/>
            <a:gdLst/>
            <a:ahLst/>
            <a:cxnLst/>
            <a:rect l="l" t="t" r="r" b="b"/>
            <a:pathLst>
              <a:path w="9875520">
                <a:moveTo>
                  <a:pt x="0" y="0"/>
                </a:moveTo>
                <a:lnTo>
                  <a:pt x="9875520" y="0"/>
                </a:lnTo>
              </a:path>
            </a:pathLst>
          </a:custGeom>
          <a:ln w="6096">
            <a:solidFill>
              <a:srgbClr val="7E7E7E"/>
            </a:solidFill>
          </a:ln>
        </p:spPr>
        <p:txBody>
          <a:bodyPr wrap="square" lIns="0" tIns="0" rIns="0" bIns="0" rtlCol="0"/>
          <a:lstStyle/>
          <a:p>
            <a:endParaRPr/>
          </a:p>
        </p:txBody>
      </p:sp>
      <p:sp>
        <p:nvSpPr>
          <p:cNvPr id="6" name="object 6"/>
          <p:cNvSpPr txBox="1"/>
          <p:nvPr/>
        </p:nvSpPr>
        <p:spPr>
          <a:xfrm>
            <a:off x="762000" y="3886200"/>
            <a:ext cx="3864482" cy="1910779"/>
          </a:xfrm>
          <a:prstGeom prst="rect">
            <a:avLst/>
          </a:prstGeom>
        </p:spPr>
        <p:txBody>
          <a:bodyPr vert="horz" wrap="square" lIns="0" tIns="12700" rIns="0" bIns="0" rtlCol="0">
            <a:spAutoFit/>
          </a:bodyPr>
          <a:lstStyle/>
          <a:p>
            <a:pPr marL="12700">
              <a:lnSpc>
                <a:spcPct val="100000"/>
              </a:lnSpc>
              <a:spcBef>
                <a:spcPts val="100"/>
              </a:spcBef>
            </a:pPr>
            <a:r>
              <a:rPr lang="en-US" sz="2400" b="1" spc="60" dirty="0">
                <a:latin typeface="Calibri" panose="020F0502020204030204" pitchFamily="34" charset="0"/>
                <a:cs typeface="Calibri" panose="020F0502020204030204" pitchFamily="34" charset="0"/>
              </a:rPr>
              <a:t>Team Big Data:</a:t>
            </a:r>
          </a:p>
          <a:p>
            <a:pPr marL="12700">
              <a:lnSpc>
                <a:spcPct val="100000"/>
              </a:lnSpc>
              <a:spcBef>
                <a:spcPts val="100"/>
              </a:spcBef>
            </a:pPr>
            <a:r>
              <a:rPr lang="en-US" sz="2400" dirty="0"/>
              <a:t>Sai ram </a:t>
            </a:r>
            <a:r>
              <a:rPr lang="en-US" sz="2400" dirty="0" err="1"/>
              <a:t>Koppusetti</a:t>
            </a:r>
            <a:endParaRPr lang="en-US" sz="2400" dirty="0"/>
          </a:p>
          <a:p>
            <a:pPr marL="12700">
              <a:lnSpc>
                <a:spcPct val="100000"/>
              </a:lnSpc>
              <a:spcBef>
                <a:spcPts val="100"/>
              </a:spcBef>
            </a:pPr>
            <a:r>
              <a:rPr lang="en-US" sz="2400" dirty="0"/>
              <a:t>Nishad amreen</a:t>
            </a:r>
          </a:p>
          <a:p>
            <a:pPr marL="12700">
              <a:spcBef>
                <a:spcPts val="100"/>
              </a:spcBef>
            </a:pPr>
            <a:r>
              <a:rPr lang="en-US" sz="2400" dirty="0"/>
              <a:t>Bharath Kumar</a:t>
            </a:r>
          </a:p>
          <a:p>
            <a:pPr marL="12700">
              <a:lnSpc>
                <a:spcPct val="100000"/>
              </a:lnSpc>
              <a:spcBef>
                <a:spcPts val="100"/>
              </a:spcBef>
            </a:pPr>
            <a:r>
              <a:rPr lang="en-US" sz="2400" dirty="0"/>
              <a:t>Ankit</a:t>
            </a:r>
            <a:r>
              <a:rPr lang="en-US" sz="2400" spc="150" dirty="0">
                <a:solidFill>
                  <a:srgbClr val="626F52"/>
                </a:solidFill>
                <a:latin typeface="Calibri" panose="020F0502020204030204" pitchFamily="34" charset="0"/>
                <a:cs typeface="Calibri" panose="020F0502020204030204" pitchFamily="34" charset="0"/>
              </a:rPr>
              <a:t> </a:t>
            </a:r>
            <a:endParaRPr sz="2400" dirty="0">
              <a:latin typeface="Calibri" panose="020F0502020204030204" pitchFamily="34" charset="0"/>
              <a:cs typeface="Calibri" panose="020F0502020204030204" pitchFamily="34" charset="0"/>
            </a:endParaRPr>
          </a:p>
        </p:txBody>
      </p:sp>
      <p:sp>
        <p:nvSpPr>
          <p:cNvPr id="7" name="object 7"/>
          <p:cNvSpPr/>
          <p:nvPr/>
        </p:nvSpPr>
        <p:spPr>
          <a:xfrm>
            <a:off x="1315029" y="1164663"/>
            <a:ext cx="8760718" cy="246603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34492" rIns="0" bIns="0" rtlCol="0">
            <a:spAutoFit/>
          </a:bodyPr>
          <a:lstStyle/>
          <a:p>
            <a:pPr marL="169545">
              <a:lnSpc>
                <a:spcPct val="100000"/>
              </a:lnSpc>
              <a:spcBef>
                <a:spcPts val="100"/>
              </a:spcBef>
              <a:tabLst>
                <a:tab pos="10140950" algn="l"/>
              </a:tabLst>
            </a:pPr>
            <a:r>
              <a:rPr spc="-40" dirty="0"/>
              <a:t>So </a:t>
            </a:r>
            <a:r>
              <a:rPr spc="-80" dirty="0"/>
              <a:t>what </a:t>
            </a:r>
            <a:r>
              <a:rPr spc="-30" dirty="0"/>
              <a:t>is </a:t>
            </a:r>
            <a:r>
              <a:rPr spc="-50" dirty="0"/>
              <a:t>the</a:t>
            </a:r>
            <a:r>
              <a:rPr spc="-675" dirty="0"/>
              <a:t> </a:t>
            </a:r>
            <a:r>
              <a:rPr spc="-90" dirty="0"/>
              <a:t>problem??	</a:t>
            </a:r>
          </a:p>
        </p:txBody>
      </p:sp>
      <p:sp>
        <p:nvSpPr>
          <p:cNvPr id="3" name="object 3"/>
          <p:cNvSpPr txBox="1"/>
          <p:nvPr/>
        </p:nvSpPr>
        <p:spPr>
          <a:xfrm>
            <a:off x="1084580" y="3052566"/>
            <a:ext cx="8681085" cy="406400"/>
          </a:xfrm>
          <a:prstGeom prst="rect">
            <a:avLst/>
          </a:prstGeom>
        </p:spPr>
        <p:txBody>
          <a:bodyPr vert="horz" wrap="square" lIns="0" tIns="12065" rIns="0" bIns="0" rtlCol="0">
            <a:spAutoFit/>
          </a:bodyPr>
          <a:lstStyle/>
          <a:p>
            <a:pPr marL="12700">
              <a:lnSpc>
                <a:spcPct val="100000"/>
              </a:lnSpc>
              <a:spcBef>
                <a:spcPts val="95"/>
              </a:spcBef>
              <a:tabLst>
                <a:tab pos="469900" algn="l"/>
              </a:tabLst>
            </a:pPr>
            <a:r>
              <a:rPr sz="2500" spc="-5" dirty="0">
                <a:solidFill>
                  <a:srgbClr val="E38312"/>
                </a:solidFill>
                <a:latin typeface="Calibri"/>
                <a:cs typeface="Calibri"/>
              </a:rPr>
              <a:t>1.	</a:t>
            </a:r>
            <a:r>
              <a:rPr sz="2500" spc="-10" dirty="0">
                <a:solidFill>
                  <a:srgbClr val="404040"/>
                </a:solidFill>
                <a:latin typeface="Calibri"/>
                <a:cs typeface="Calibri"/>
              </a:rPr>
              <a:t>Processing that </a:t>
            </a:r>
            <a:r>
              <a:rPr sz="2500" spc="-15" dirty="0">
                <a:solidFill>
                  <a:srgbClr val="404040"/>
                </a:solidFill>
                <a:latin typeface="Calibri"/>
                <a:cs typeface="Calibri"/>
              </a:rPr>
              <a:t>large </a:t>
            </a:r>
            <a:r>
              <a:rPr sz="2500" spc="-20" dirty="0">
                <a:solidFill>
                  <a:srgbClr val="404040"/>
                </a:solidFill>
                <a:latin typeface="Calibri"/>
                <a:cs typeface="Calibri"/>
              </a:rPr>
              <a:t>data </a:t>
            </a:r>
            <a:r>
              <a:rPr sz="2500" spc="-5" dirty="0">
                <a:solidFill>
                  <a:srgbClr val="404040"/>
                </a:solidFill>
                <a:latin typeface="Calibri"/>
                <a:cs typeface="Calibri"/>
              </a:rPr>
              <a:t>is very </a:t>
            </a:r>
            <a:r>
              <a:rPr sz="2500" spc="-10" dirty="0">
                <a:solidFill>
                  <a:srgbClr val="404040"/>
                </a:solidFill>
                <a:latin typeface="Calibri"/>
                <a:cs typeface="Calibri"/>
              </a:rPr>
              <a:t>difficult </a:t>
            </a:r>
            <a:r>
              <a:rPr sz="2500" spc="-5" dirty="0">
                <a:solidFill>
                  <a:srgbClr val="404040"/>
                </a:solidFill>
                <a:latin typeface="Calibri"/>
                <a:cs typeface="Calibri"/>
              </a:rPr>
              <a:t>in </a:t>
            </a:r>
            <a:r>
              <a:rPr sz="2500" spc="-10" dirty="0">
                <a:solidFill>
                  <a:srgbClr val="404040"/>
                </a:solidFill>
                <a:latin typeface="Calibri"/>
                <a:cs typeface="Calibri"/>
              </a:rPr>
              <a:t>relational</a:t>
            </a:r>
            <a:r>
              <a:rPr sz="2500" spc="125" dirty="0">
                <a:solidFill>
                  <a:srgbClr val="404040"/>
                </a:solidFill>
                <a:latin typeface="Calibri"/>
                <a:cs typeface="Calibri"/>
              </a:rPr>
              <a:t> </a:t>
            </a:r>
            <a:r>
              <a:rPr sz="2500" spc="-10" dirty="0">
                <a:solidFill>
                  <a:srgbClr val="404040"/>
                </a:solidFill>
                <a:latin typeface="Calibri"/>
                <a:cs typeface="Calibri"/>
              </a:rPr>
              <a:t>database.</a:t>
            </a:r>
            <a:endParaRPr sz="2500" dirty="0">
              <a:latin typeface="Calibri"/>
              <a:cs typeface="Calibri"/>
            </a:endParaRPr>
          </a:p>
        </p:txBody>
      </p:sp>
      <p:sp>
        <p:nvSpPr>
          <p:cNvPr id="4" name="object 4"/>
          <p:cNvSpPr txBox="1"/>
          <p:nvPr/>
        </p:nvSpPr>
        <p:spPr>
          <a:xfrm>
            <a:off x="1084580" y="3904869"/>
            <a:ext cx="7389495" cy="406400"/>
          </a:xfrm>
          <a:prstGeom prst="rect">
            <a:avLst/>
          </a:prstGeom>
        </p:spPr>
        <p:txBody>
          <a:bodyPr vert="horz" wrap="square" lIns="0" tIns="12065" rIns="0" bIns="0" rtlCol="0">
            <a:spAutoFit/>
          </a:bodyPr>
          <a:lstStyle/>
          <a:p>
            <a:pPr marL="12700">
              <a:lnSpc>
                <a:spcPct val="100000"/>
              </a:lnSpc>
              <a:spcBef>
                <a:spcPts val="95"/>
              </a:spcBef>
              <a:tabLst>
                <a:tab pos="469900" algn="l"/>
              </a:tabLst>
            </a:pPr>
            <a:r>
              <a:rPr sz="2500" spc="-5" dirty="0">
                <a:solidFill>
                  <a:srgbClr val="E38312"/>
                </a:solidFill>
                <a:latin typeface="Calibri"/>
                <a:cs typeface="Calibri"/>
              </a:rPr>
              <a:t>2.	</a:t>
            </a:r>
            <a:r>
              <a:rPr sz="2500" spc="-5" dirty="0">
                <a:solidFill>
                  <a:srgbClr val="404040"/>
                </a:solidFill>
                <a:latin typeface="Calibri"/>
                <a:cs typeface="Calibri"/>
              </a:rPr>
              <a:t>It </a:t>
            </a:r>
            <a:r>
              <a:rPr sz="2500" spc="-10" dirty="0">
                <a:solidFill>
                  <a:srgbClr val="404040"/>
                </a:solidFill>
                <a:latin typeface="Calibri"/>
                <a:cs typeface="Calibri"/>
              </a:rPr>
              <a:t>would </a:t>
            </a:r>
            <a:r>
              <a:rPr sz="2500" spc="-30" dirty="0">
                <a:solidFill>
                  <a:srgbClr val="404040"/>
                </a:solidFill>
                <a:latin typeface="Calibri"/>
                <a:cs typeface="Calibri"/>
              </a:rPr>
              <a:t>take </a:t>
            </a:r>
            <a:r>
              <a:rPr sz="2500" spc="-10" dirty="0">
                <a:solidFill>
                  <a:srgbClr val="404040"/>
                </a:solidFill>
                <a:latin typeface="Calibri"/>
                <a:cs typeface="Calibri"/>
              </a:rPr>
              <a:t>too </a:t>
            </a:r>
            <a:r>
              <a:rPr sz="2500" spc="-5" dirty="0">
                <a:solidFill>
                  <a:srgbClr val="404040"/>
                </a:solidFill>
                <a:latin typeface="Calibri"/>
                <a:cs typeface="Calibri"/>
              </a:rPr>
              <a:t>much time </a:t>
            </a:r>
            <a:r>
              <a:rPr sz="2500" spc="-15" dirty="0">
                <a:solidFill>
                  <a:srgbClr val="404040"/>
                </a:solidFill>
                <a:latin typeface="Calibri"/>
                <a:cs typeface="Calibri"/>
              </a:rPr>
              <a:t>to </a:t>
            </a:r>
            <a:r>
              <a:rPr sz="2500" spc="-10" dirty="0">
                <a:solidFill>
                  <a:srgbClr val="404040"/>
                </a:solidFill>
                <a:latin typeface="Calibri"/>
                <a:cs typeface="Calibri"/>
              </a:rPr>
              <a:t>process </a:t>
            </a:r>
            <a:r>
              <a:rPr sz="2500" spc="-20" dirty="0">
                <a:solidFill>
                  <a:srgbClr val="404040"/>
                </a:solidFill>
                <a:latin typeface="Calibri"/>
                <a:cs typeface="Calibri"/>
              </a:rPr>
              <a:t>data </a:t>
            </a:r>
            <a:r>
              <a:rPr sz="2500" spc="-5" dirty="0">
                <a:solidFill>
                  <a:srgbClr val="404040"/>
                </a:solidFill>
                <a:latin typeface="Calibri"/>
                <a:cs typeface="Calibri"/>
              </a:rPr>
              <a:t>and</a:t>
            </a:r>
            <a:r>
              <a:rPr sz="2500" spc="70" dirty="0">
                <a:solidFill>
                  <a:srgbClr val="404040"/>
                </a:solidFill>
                <a:latin typeface="Calibri"/>
                <a:cs typeface="Calibri"/>
              </a:rPr>
              <a:t> </a:t>
            </a:r>
            <a:r>
              <a:rPr sz="2500" spc="-15" dirty="0">
                <a:solidFill>
                  <a:srgbClr val="404040"/>
                </a:solidFill>
                <a:latin typeface="Calibri"/>
                <a:cs typeface="Calibri"/>
              </a:rPr>
              <a:t>cost.</a:t>
            </a:r>
            <a:endParaRPr sz="25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4460" rIns="0" bIns="0" rtlCol="0">
            <a:spAutoFit/>
          </a:bodyPr>
          <a:lstStyle/>
          <a:p>
            <a:pPr marL="169545" marR="5080">
              <a:lnSpc>
                <a:spcPts val="4900"/>
              </a:lnSpc>
              <a:spcBef>
                <a:spcPts val="980"/>
              </a:spcBef>
              <a:tabLst>
                <a:tab pos="10140950" algn="l"/>
              </a:tabLst>
            </a:pPr>
            <a:r>
              <a:rPr u="none" spc="-120" dirty="0"/>
              <a:t>We </a:t>
            </a:r>
            <a:r>
              <a:rPr u="none" spc="-55" dirty="0"/>
              <a:t>can solve </a:t>
            </a:r>
            <a:r>
              <a:rPr u="none" spc="-40" dirty="0"/>
              <a:t>this </a:t>
            </a:r>
            <a:r>
              <a:rPr u="none" spc="-60" dirty="0"/>
              <a:t>problem </a:t>
            </a:r>
            <a:r>
              <a:rPr u="none" spc="-35" dirty="0"/>
              <a:t>by </a:t>
            </a:r>
            <a:r>
              <a:rPr u="none" spc="-60" dirty="0"/>
              <a:t>Distributed  </a:t>
            </a:r>
            <a:r>
              <a:rPr spc="-50" dirty="0"/>
              <a:t>Computing.	</a:t>
            </a:r>
          </a:p>
        </p:txBody>
      </p:sp>
      <p:sp>
        <p:nvSpPr>
          <p:cNvPr id="3" name="object 3"/>
          <p:cNvSpPr txBox="1"/>
          <p:nvPr/>
        </p:nvSpPr>
        <p:spPr>
          <a:xfrm>
            <a:off x="1084580" y="2229688"/>
            <a:ext cx="7693025" cy="3342004"/>
          </a:xfrm>
          <a:prstGeom prst="rect">
            <a:avLst/>
          </a:prstGeom>
        </p:spPr>
        <p:txBody>
          <a:bodyPr vert="horz" wrap="square" lIns="0" tIns="12700" rIns="0" bIns="0" rtlCol="0">
            <a:spAutoFit/>
          </a:bodyPr>
          <a:lstStyle/>
          <a:p>
            <a:pPr marL="104139">
              <a:lnSpc>
                <a:spcPct val="100000"/>
              </a:lnSpc>
              <a:spcBef>
                <a:spcPts val="100"/>
              </a:spcBef>
            </a:pPr>
            <a:r>
              <a:rPr sz="3000" b="1" u="heavy" dirty="0">
                <a:solidFill>
                  <a:srgbClr val="404040"/>
                </a:solidFill>
                <a:uFill>
                  <a:solidFill>
                    <a:srgbClr val="404040"/>
                  </a:solidFill>
                </a:uFill>
                <a:latin typeface="Calibri"/>
                <a:cs typeface="Calibri"/>
              </a:rPr>
              <a:t>But the </a:t>
            </a:r>
            <a:r>
              <a:rPr sz="3000" b="1" u="heavy" spc="-10" dirty="0">
                <a:solidFill>
                  <a:srgbClr val="404040"/>
                </a:solidFill>
                <a:uFill>
                  <a:solidFill>
                    <a:srgbClr val="404040"/>
                  </a:solidFill>
                </a:uFill>
                <a:latin typeface="Calibri"/>
                <a:cs typeface="Calibri"/>
              </a:rPr>
              <a:t>problems </a:t>
            </a:r>
            <a:r>
              <a:rPr sz="3000" b="1" u="heavy" dirty="0">
                <a:solidFill>
                  <a:srgbClr val="404040"/>
                </a:solidFill>
                <a:uFill>
                  <a:solidFill>
                    <a:srgbClr val="404040"/>
                  </a:solidFill>
                </a:uFill>
                <a:latin typeface="Calibri"/>
                <a:cs typeface="Calibri"/>
              </a:rPr>
              <a:t>in </a:t>
            </a:r>
            <a:r>
              <a:rPr sz="3000" b="1" u="heavy" spc="-10" dirty="0">
                <a:solidFill>
                  <a:srgbClr val="404040"/>
                </a:solidFill>
                <a:uFill>
                  <a:solidFill>
                    <a:srgbClr val="404040"/>
                  </a:solidFill>
                </a:uFill>
                <a:latin typeface="Calibri"/>
                <a:cs typeface="Calibri"/>
              </a:rPr>
              <a:t>distributed computing </a:t>
            </a:r>
            <a:r>
              <a:rPr sz="3000" b="1" u="heavy" dirty="0">
                <a:solidFill>
                  <a:srgbClr val="404040"/>
                </a:solidFill>
                <a:uFill>
                  <a:solidFill>
                    <a:srgbClr val="404040"/>
                  </a:solidFill>
                </a:uFill>
                <a:latin typeface="Calibri"/>
                <a:cs typeface="Calibri"/>
              </a:rPr>
              <a:t>is</a:t>
            </a:r>
            <a:r>
              <a:rPr sz="3000" b="1" u="heavy" spc="15" dirty="0">
                <a:solidFill>
                  <a:srgbClr val="404040"/>
                </a:solidFill>
                <a:uFill>
                  <a:solidFill>
                    <a:srgbClr val="404040"/>
                  </a:solidFill>
                </a:uFill>
                <a:latin typeface="Calibri"/>
                <a:cs typeface="Calibri"/>
              </a:rPr>
              <a:t> </a:t>
            </a:r>
            <a:r>
              <a:rPr sz="3000" b="1" u="heavy" spc="-10" dirty="0">
                <a:solidFill>
                  <a:srgbClr val="404040"/>
                </a:solidFill>
                <a:uFill>
                  <a:solidFill>
                    <a:srgbClr val="404040"/>
                  </a:solidFill>
                </a:uFill>
                <a:latin typeface="Calibri"/>
                <a:cs typeface="Calibri"/>
              </a:rPr>
              <a:t>–</a:t>
            </a:r>
            <a:endParaRPr sz="3000" dirty="0">
              <a:latin typeface="Calibri"/>
              <a:cs typeface="Calibri"/>
            </a:endParaRPr>
          </a:p>
          <a:p>
            <a:pPr>
              <a:lnSpc>
                <a:spcPct val="100000"/>
              </a:lnSpc>
              <a:spcBef>
                <a:spcPts val="50"/>
              </a:spcBef>
            </a:pPr>
            <a:endParaRPr sz="3800" dirty="0">
              <a:latin typeface="Calibri"/>
              <a:cs typeface="Calibri"/>
            </a:endParaRPr>
          </a:p>
          <a:p>
            <a:pPr marL="265430" indent="-253365">
              <a:lnSpc>
                <a:spcPct val="100000"/>
              </a:lnSpc>
              <a:spcBef>
                <a:spcPts val="5"/>
              </a:spcBef>
              <a:buClr>
                <a:srgbClr val="E38312"/>
              </a:buClr>
              <a:buSzPct val="96000"/>
              <a:buFont typeface="Wingdings"/>
              <a:buChar char=""/>
              <a:tabLst>
                <a:tab pos="266065" algn="l"/>
              </a:tabLst>
            </a:pPr>
            <a:r>
              <a:rPr sz="2500" b="1" spc="-15" dirty="0">
                <a:solidFill>
                  <a:srgbClr val="404040"/>
                </a:solidFill>
                <a:latin typeface="Calibri"/>
                <a:cs typeface="Calibri"/>
              </a:rPr>
              <a:t>Hardware</a:t>
            </a:r>
            <a:r>
              <a:rPr sz="2500" b="1" spc="-10" dirty="0">
                <a:solidFill>
                  <a:srgbClr val="404040"/>
                </a:solidFill>
                <a:latin typeface="Calibri"/>
                <a:cs typeface="Calibri"/>
              </a:rPr>
              <a:t> failure</a:t>
            </a:r>
            <a:endParaRPr sz="2500" dirty="0">
              <a:latin typeface="Calibri"/>
              <a:cs typeface="Calibri"/>
            </a:endParaRPr>
          </a:p>
          <a:p>
            <a:pPr marL="12700">
              <a:lnSpc>
                <a:spcPct val="100000"/>
              </a:lnSpc>
              <a:spcBef>
                <a:spcPts val="1195"/>
              </a:spcBef>
            </a:pPr>
            <a:r>
              <a:rPr sz="2000" dirty="0">
                <a:solidFill>
                  <a:srgbClr val="404040"/>
                </a:solidFill>
                <a:latin typeface="Calibri"/>
                <a:cs typeface="Calibri"/>
              </a:rPr>
              <a:t>Chances </a:t>
            </a:r>
            <a:r>
              <a:rPr sz="2000" spc="-5" dirty="0">
                <a:solidFill>
                  <a:srgbClr val="404040"/>
                </a:solidFill>
                <a:latin typeface="Calibri"/>
                <a:cs typeface="Calibri"/>
              </a:rPr>
              <a:t>of </a:t>
            </a:r>
            <a:r>
              <a:rPr sz="2000" spc="-10" dirty="0">
                <a:solidFill>
                  <a:srgbClr val="404040"/>
                </a:solidFill>
                <a:latin typeface="Calibri"/>
                <a:cs typeface="Calibri"/>
              </a:rPr>
              <a:t>hardware failure </a:t>
            </a:r>
            <a:r>
              <a:rPr sz="2000" dirty="0">
                <a:solidFill>
                  <a:srgbClr val="404040"/>
                </a:solidFill>
                <a:latin typeface="Calibri"/>
                <a:cs typeface="Calibri"/>
              </a:rPr>
              <a:t>is </a:t>
            </a:r>
            <a:r>
              <a:rPr sz="2000" spc="-15" dirty="0">
                <a:solidFill>
                  <a:srgbClr val="404040"/>
                </a:solidFill>
                <a:latin typeface="Calibri"/>
                <a:cs typeface="Calibri"/>
              </a:rPr>
              <a:t>always</a:t>
            </a:r>
            <a:r>
              <a:rPr sz="2000" spc="15" dirty="0">
                <a:solidFill>
                  <a:srgbClr val="404040"/>
                </a:solidFill>
                <a:latin typeface="Calibri"/>
                <a:cs typeface="Calibri"/>
              </a:rPr>
              <a:t> </a:t>
            </a:r>
            <a:r>
              <a:rPr sz="2000" spc="-5" dirty="0">
                <a:solidFill>
                  <a:srgbClr val="404040"/>
                </a:solidFill>
                <a:latin typeface="Calibri"/>
                <a:cs typeface="Calibri"/>
              </a:rPr>
              <a:t>there.</a:t>
            </a:r>
            <a:endParaRPr sz="2000" dirty="0">
              <a:latin typeface="Calibri"/>
              <a:cs typeface="Calibri"/>
            </a:endParaRPr>
          </a:p>
          <a:p>
            <a:pPr>
              <a:lnSpc>
                <a:spcPct val="100000"/>
              </a:lnSpc>
            </a:pPr>
            <a:endParaRPr sz="2000" dirty="0">
              <a:latin typeface="Calibri"/>
              <a:cs typeface="Calibri"/>
            </a:endParaRPr>
          </a:p>
          <a:p>
            <a:pPr>
              <a:lnSpc>
                <a:spcPct val="100000"/>
              </a:lnSpc>
              <a:spcBef>
                <a:spcPts val="45"/>
              </a:spcBef>
            </a:pPr>
            <a:endParaRPr sz="1750" dirty="0">
              <a:latin typeface="Calibri"/>
              <a:cs typeface="Calibri"/>
            </a:endParaRPr>
          </a:p>
          <a:p>
            <a:pPr marL="265430" indent="-253365">
              <a:lnSpc>
                <a:spcPct val="100000"/>
              </a:lnSpc>
              <a:spcBef>
                <a:spcPts val="5"/>
              </a:spcBef>
              <a:buClr>
                <a:srgbClr val="E38312"/>
              </a:buClr>
              <a:buSzPct val="96000"/>
              <a:buFont typeface="Wingdings"/>
              <a:buChar char=""/>
              <a:tabLst>
                <a:tab pos="266065" algn="l"/>
              </a:tabLst>
            </a:pPr>
            <a:r>
              <a:rPr sz="2500" b="1" spc="-10" dirty="0">
                <a:solidFill>
                  <a:srgbClr val="404040"/>
                </a:solidFill>
                <a:latin typeface="Calibri"/>
                <a:cs typeface="Calibri"/>
              </a:rPr>
              <a:t>Combine </a:t>
            </a:r>
            <a:r>
              <a:rPr sz="2500" b="1" spc="-5" dirty="0">
                <a:solidFill>
                  <a:srgbClr val="404040"/>
                </a:solidFill>
                <a:latin typeface="Calibri"/>
                <a:cs typeface="Calibri"/>
              </a:rPr>
              <a:t>the </a:t>
            </a:r>
            <a:r>
              <a:rPr sz="2500" b="1" spc="-15" dirty="0">
                <a:solidFill>
                  <a:srgbClr val="404040"/>
                </a:solidFill>
                <a:latin typeface="Calibri"/>
                <a:cs typeface="Calibri"/>
              </a:rPr>
              <a:t>data after</a:t>
            </a:r>
            <a:r>
              <a:rPr sz="2500" b="1" spc="35" dirty="0">
                <a:solidFill>
                  <a:srgbClr val="404040"/>
                </a:solidFill>
                <a:latin typeface="Calibri"/>
                <a:cs typeface="Calibri"/>
              </a:rPr>
              <a:t> </a:t>
            </a:r>
            <a:r>
              <a:rPr sz="2500" b="1" spc="-5" dirty="0">
                <a:solidFill>
                  <a:srgbClr val="404040"/>
                </a:solidFill>
                <a:latin typeface="Calibri"/>
                <a:cs typeface="Calibri"/>
              </a:rPr>
              <a:t>analysis</a:t>
            </a:r>
            <a:endParaRPr sz="2500" dirty="0">
              <a:latin typeface="Calibri"/>
              <a:cs typeface="Calibri"/>
            </a:endParaRPr>
          </a:p>
          <a:p>
            <a:pPr marL="12700">
              <a:lnSpc>
                <a:spcPct val="100000"/>
              </a:lnSpc>
              <a:spcBef>
                <a:spcPts val="1195"/>
              </a:spcBef>
            </a:pPr>
            <a:r>
              <a:rPr sz="2000" spc="-10" dirty="0">
                <a:solidFill>
                  <a:srgbClr val="404040"/>
                </a:solidFill>
                <a:latin typeface="Calibri"/>
                <a:cs typeface="Calibri"/>
              </a:rPr>
              <a:t>Data from </a:t>
            </a:r>
            <a:r>
              <a:rPr sz="2000" dirty="0">
                <a:solidFill>
                  <a:srgbClr val="404040"/>
                </a:solidFill>
                <a:latin typeface="Calibri"/>
                <a:cs typeface="Calibri"/>
              </a:rPr>
              <a:t>all </a:t>
            </a:r>
            <a:r>
              <a:rPr sz="2000" spc="-10" dirty="0">
                <a:solidFill>
                  <a:srgbClr val="404040"/>
                </a:solidFill>
                <a:latin typeface="Calibri"/>
                <a:cs typeface="Calibri"/>
              </a:rPr>
              <a:t>disks </a:t>
            </a:r>
            <a:r>
              <a:rPr sz="2000" spc="-15" dirty="0">
                <a:solidFill>
                  <a:srgbClr val="404040"/>
                </a:solidFill>
                <a:latin typeface="Calibri"/>
                <a:cs typeface="Calibri"/>
              </a:rPr>
              <a:t>have </a:t>
            </a:r>
            <a:r>
              <a:rPr sz="2000" spc="-10" dirty="0">
                <a:solidFill>
                  <a:srgbClr val="404040"/>
                </a:solidFill>
                <a:latin typeface="Calibri"/>
                <a:cs typeface="Calibri"/>
              </a:rPr>
              <a:t>to </a:t>
            </a:r>
            <a:r>
              <a:rPr sz="2000" dirty="0">
                <a:solidFill>
                  <a:srgbClr val="404040"/>
                </a:solidFill>
                <a:latin typeface="Calibri"/>
                <a:cs typeface="Calibri"/>
              </a:rPr>
              <a:t>be combined </a:t>
            </a:r>
            <a:r>
              <a:rPr sz="2000" spc="-10" dirty="0">
                <a:solidFill>
                  <a:srgbClr val="404040"/>
                </a:solidFill>
                <a:latin typeface="Calibri"/>
                <a:cs typeface="Calibri"/>
              </a:rPr>
              <a:t>from </a:t>
            </a:r>
            <a:r>
              <a:rPr sz="2000" dirty="0">
                <a:solidFill>
                  <a:srgbClr val="404040"/>
                </a:solidFill>
                <a:latin typeface="Calibri"/>
                <a:cs typeface="Calibri"/>
              </a:rPr>
              <a:t>all the </a:t>
            </a:r>
            <a:r>
              <a:rPr sz="2000" spc="-5" dirty="0">
                <a:solidFill>
                  <a:srgbClr val="404040"/>
                </a:solidFill>
                <a:latin typeface="Calibri"/>
                <a:cs typeface="Calibri"/>
              </a:rPr>
              <a:t>disks </a:t>
            </a:r>
            <a:r>
              <a:rPr sz="2000" dirty="0">
                <a:solidFill>
                  <a:srgbClr val="404040"/>
                </a:solidFill>
                <a:latin typeface="Calibri"/>
                <a:cs typeface="Calibri"/>
              </a:rPr>
              <a:t>which is a</a:t>
            </a:r>
            <a:r>
              <a:rPr sz="2000" spc="70" dirty="0">
                <a:solidFill>
                  <a:srgbClr val="404040"/>
                </a:solidFill>
                <a:latin typeface="Calibri"/>
                <a:cs typeface="Calibri"/>
              </a:rPr>
              <a:t> </a:t>
            </a:r>
            <a:r>
              <a:rPr sz="2000" dirty="0">
                <a:solidFill>
                  <a:srgbClr val="404040"/>
                </a:solidFill>
                <a:latin typeface="Calibri"/>
                <a:cs typeface="Calibri"/>
              </a:rPr>
              <a:t>mess.</a:t>
            </a:r>
            <a:endParaRPr sz="20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23621" rIns="0" bIns="0" rtlCol="0">
            <a:spAutoFit/>
          </a:bodyPr>
          <a:lstStyle/>
          <a:p>
            <a:pPr marL="169545">
              <a:lnSpc>
                <a:spcPct val="100000"/>
              </a:lnSpc>
              <a:spcBef>
                <a:spcPts val="95"/>
              </a:spcBef>
              <a:tabLst>
                <a:tab pos="10140950" algn="l"/>
              </a:tabLst>
            </a:pPr>
            <a:r>
              <a:rPr spc="-254" dirty="0"/>
              <a:t>To </a:t>
            </a:r>
            <a:r>
              <a:rPr spc="-75" dirty="0"/>
              <a:t>Solve </a:t>
            </a:r>
            <a:r>
              <a:rPr spc="-50" dirty="0"/>
              <a:t>all the </a:t>
            </a:r>
            <a:r>
              <a:rPr spc="-100" dirty="0"/>
              <a:t>Problems </a:t>
            </a:r>
            <a:r>
              <a:rPr sz="5500" spc="-90" dirty="0"/>
              <a:t>Hadoop</a:t>
            </a:r>
            <a:r>
              <a:rPr sz="5500" spc="-835" dirty="0"/>
              <a:t> </a:t>
            </a:r>
            <a:r>
              <a:rPr spc="-80" dirty="0"/>
              <a:t>Came.	</a:t>
            </a:r>
            <a:endParaRPr sz="5500"/>
          </a:p>
        </p:txBody>
      </p:sp>
      <p:sp>
        <p:nvSpPr>
          <p:cNvPr id="3" name="object 3"/>
          <p:cNvSpPr txBox="1"/>
          <p:nvPr/>
        </p:nvSpPr>
        <p:spPr>
          <a:xfrm>
            <a:off x="1219200" y="3124200"/>
            <a:ext cx="6603365" cy="2610485"/>
          </a:xfrm>
          <a:prstGeom prst="rect">
            <a:avLst/>
          </a:prstGeom>
        </p:spPr>
        <p:txBody>
          <a:bodyPr vert="horz" wrap="square" lIns="0" tIns="12065" rIns="0" bIns="0" rtlCol="0">
            <a:spAutoFit/>
          </a:bodyPr>
          <a:lstStyle/>
          <a:p>
            <a:pPr marL="104139">
              <a:lnSpc>
                <a:spcPct val="100000"/>
              </a:lnSpc>
              <a:spcBef>
                <a:spcPts val="95"/>
              </a:spcBef>
            </a:pPr>
            <a:r>
              <a:rPr sz="2500" b="1" spc="-5" dirty="0">
                <a:solidFill>
                  <a:srgbClr val="404040"/>
                </a:solidFill>
                <a:latin typeface="Calibri"/>
                <a:cs typeface="Calibri"/>
              </a:rPr>
              <a:t>It has </a:t>
            </a:r>
            <a:r>
              <a:rPr sz="2500" b="1" spc="-10" dirty="0">
                <a:solidFill>
                  <a:srgbClr val="404040"/>
                </a:solidFill>
                <a:latin typeface="Calibri"/>
                <a:cs typeface="Calibri"/>
              </a:rPr>
              <a:t>two main </a:t>
            </a:r>
            <a:r>
              <a:rPr sz="2500" b="1" spc="-5" dirty="0">
                <a:solidFill>
                  <a:srgbClr val="404040"/>
                </a:solidFill>
                <a:latin typeface="Calibri"/>
                <a:cs typeface="Calibri"/>
              </a:rPr>
              <a:t>parts</a:t>
            </a:r>
            <a:r>
              <a:rPr sz="2500" b="1" spc="20" dirty="0">
                <a:solidFill>
                  <a:srgbClr val="404040"/>
                </a:solidFill>
                <a:latin typeface="Calibri"/>
                <a:cs typeface="Calibri"/>
              </a:rPr>
              <a:t> </a:t>
            </a:r>
            <a:r>
              <a:rPr sz="2500" b="1" spc="-5" dirty="0">
                <a:solidFill>
                  <a:srgbClr val="404040"/>
                </a:solidFill>
                <a:latin typeface="Calibri"/>
                <a:cs typeface="Calibri"/>
              </a:rPr>
              <a:t>–</a:t>
            </a:r>
            <a:endParaRPr sz="2500" dirty="0">
              <a:latin typeface="Calibri"/>
              <a:cs typeface="Calibri"/>
            </a:endParaRPr>
          </a:p>
          <a:p>
            <a:pPr>
              <a:lnSpc>
                <a:spcPct val="100000"/>
              </a:lnSpc>
            </a:pPr>
            <a:endParaRPr sz="2500" dirty="0">
              <a:latin typeface="Calibri"/>
              <a:cs typeface="Calibri"/>
            </a:endParaRPr>
          </a:p>
          <a:p>
            <a:pPr marL="469900" indent="-457834">
              <a:lnSpc>
                <a:spcPct val="100000"/>
              </a:lnSpc>
              <a:spcBef>
                <a:spcPts val="2085"/>
              </a:spcBef>
              <a:buClr>
                <a:srgbClr val="E38312"/>
              </a:buClr>
              <a:buAutoNum type="arabicPeriod"/>
              <a:tabLst>
                <a:tab pos="469900" algn="l"/>
                <a:tab pos="470534" algn="l"/>
              </a:tabLst>
            </a:pPr>
            <a:r>
              <a:rPr sz="2800" spc="-10" dirty="0">
                <a:solidFill>
                  <a:srgbClr val="404040"/>
                </a:solidFill>
                <a:latin typeface="Calibri"/>
                <a:cs typeface="Calibri"/>
              </a:rPr>
              <a:t>Hadoop </a:t>
            </a:r>
            <a:r>
              <a:rPr sz="2800" spc="-15" dirty="0">
                <a:solidFill>
                  <a:srgbClr val="404040"/>
                </a:solidFill>
                <a:latin typeface="Calibri"/>
                <a:cs typeface="Calibri"/>
              </a:rPr>
              <a:t>Distributed </a:t>
            </a:r>
            <a:r>
              <a:rPr sz="2800" spc="-10" dirty="0">
                <a:solidFill>
                  <a:srgbClr val="404040"/>
                </a:solidFill>
                <a:latin typeface="Calibri"/>
                <a:cs typeface="Calibri"/>
              </a:rPr>
              <a:t>File </a:t>
            </a:r>
            <a:r>
              <a:rPr sz="2800" spc="-25" dirty="0">
                <a:solidFill>
                  <a:srgbClr val="404040"/>
                </a:solidFill>
                <a:latin typeface="Calibri"/>
                <a:cs typeface="Calibri"/>
              </a:rPr>
              <a:t>System</a:t>
            </a:r>
            <a:r>
              <a:rPr sz="2800" spc="110" dirty="0">
                <a:solidFill>
                  <a:srgbClr val="404040"/>
                </a:solidFill>
                <a:latin typeface="Calibri"/>
                <a:cs typeface="Calibri"/>
              </a:rPr>
              <a:t> </a:t>
            </a:r>
            <a:r>
              <a:rPr sz="2800" spc="-15" dirty="0">
                <a:solidFill>
                  <a:srgbClr val="404040"/>
                </a:solidFill>
                <a:latin typeface="Calibri"/>
                <a:cs typeface="Calibri"/>
              </a:rPr>
              <a:t>(HDFS),</a:t>
            </a:r>
            <a:endParaRPr sz="2800" dirty="0">
              <a:latin typeface="Calibri"/>
              <a:cs typeface="Calibri"/>
            </a:endParaRPr>
          </a:p>
          <a:p>
            <a:pPr>
              <a:lnSpc>
                <a:spcPct val="100000"/>
              </a:lnSpc>
              <a:buClr>
                <a:srgbClr val="E38312"/>
              </a:buClr>
              <a:buFont typeface="Calibri"/>
              <a:buAutoNum type="arabicPeriod"/>
            </a:pPr>
            <a:endParaRPr sz="2800" dirty="0">
              <a:latin typeface="Calibri"/>
              <a:cs typeface="Calibri"/>
            </a:endParaRPr>
          </a:p>
          <a:p>
            <a:pPr marL="469900" indent="-457834">
              <a:lnSpc>
                <a:spcPct val="100000"/>
              </a:lnSpc>
              <a:spcBef>
                <a:spcPts val="2080"/>
              </a:spcBef>
              <a:buClr>
                <a:srgbClr val="E38312"/>
              </a:buClr>
              <a:buAutoNum type="arabicPeriod"/>
              <a:tabLst>
                <a:tab pos="469900" algn="l"/>
                <a:tab pos="470534" algn="l"/>
              </a:tabLst>
            </a:pPr>
            <a:r>
              <a:rPr sz="2800" spc="-20" dirty="0">
                <a:solidFill>
                  <a:srgbClr val="404040"/>
                </a:solidFill>
                <a:latin typeface="Calibri"/>
                <a:cs typeface="Calibri"/>
              </a:rPr>
              <a:t>Data </a:t>
            </a:r>
            <a:r>
              <a:rPr sz="2800" spc="-15" dirty="0">
                <a:solidFill>
                  <a:srgbClr val="404040"/>
                </a:solidFill>
                <a:latin typeface="Calibri"/>
                <a:cs typeface="Calibri"/>
              </a:rPr>
              <a:t>Processing Framework </a:t>
            </a:r>
            <a:r>
              <a:rPr sz="2800" spc="-5" dirty="0">
                <a:solidFill>
                  <a:srgbClr val="404040"/>
                </a:solidFill>
                <a:latin typeface="Calibri"/>
                <a:cs typeface="Calibri"/>
              </a:rPr>
              <a:t>&amp;</a:t>
            </a:r>
            <a:r>
              <a:rPr sz="2800" spc="40" dirty="0">
                <a:solidFill>
                  <a:srgbClr val="404040"/>
                </a:solidFill>
                <a:latin typeface="Calibri"/>
                <a:cs typeface="Calibri"/>
              </a:rPr>
              <a:t> </a:t>
            </a:r>
            <a:r>
              <a:rPr sz="2800" spc="-10" dirty="0">
                <a:solidFill>
                  <a:srgbClr val="404040"/>
                </a:solidFill>
                <a:latin typeface="Calibri"/>
                <a:cs typeface="Calibri"/>
              </a:rPr>
              <a:t>MapReduce</a:t>
            </a:r>
            <a:endParaRPr sz="28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alibri" pitchFamily="34" charset="0"/>
                <a:cs typeface="Calibri" pitchFamily="34" charset="0"/>
              </a:rPr>
              <a:t>Hadoop</a:t>
            </a:r>
            <a:r>
              <a:rPr lang="en-US" dirty="0">
                <a:latin typeface="Calibri" pitchFamily="34" charset="0"/>
                <a:cs typeface="Calibri" pitchFamily="34" charset="0"/>
              </a:rPr>
              <a:t> Features</a:t>
            </a:r>
            <a:br>
              <a:rPr lang="en-US" b="1" dirty="0">
                <a:latin typeface="Calibri" pitchFamily="34" charset="0"/>
                <a:cs typeface="Calibri" pitchFamily="34" charset="0"/>
              </a:rPr>
            </a:br>
            <a:endParaRPr lang="en-US" dirty="0">
              <a:latin typeface="Calibri" pitchFamily="34" charset="0"/>
              <a:cs typeface="Calibri" pitchFamily="34" charset="0"/>
            </a:endParaRPr>
          </a:p>
        </p:txBody>
      </p:sp>
      <p:sp>
        <p:nvSpPr>
          <p:cNvPr id="3" name="Content Placeholder 2"/>
          <p:cNvSpPr>
            <a:spLocks noGrp="1"/>
          </p:cNvSpPr>
          <p:nvPr>
            <p:ph idx="1"/>
          </p:nvPr>
        </p:nvSpPr>
        <p:spPr/>
        <p:txBody>
          <a:bodyPr/>
          <a:lstStyle/>
          <a:p>
            <a:pPr>
              <a:buClr>
                <a:schemeClr val="accent2"/>
              </a:buClr>
              <a:buFont typeface="Wingdings" pitchFamily="2" charset="2"/>
              <a:buChar char="Ø"/>
            </a:pPr>
            <a:r>
              <a:rPr lang="en-US" dirty="0">
                <a:latin typeface="Calibri" pitchFamily="34" charset="0"/>
                <a:cs typeface="Calibri" pitchFamily="34" charset="0"/>
              </a:rPr>
              <a:t> </a:t>
            </a:r>
            <a:r>
              <a:rPr lang="en-US" dirty="0" err="1">
                <a:latin typeface="Calibri" pitchFamily="34" charset="0"/>
                <a:cs typeface="Calibri" pitchFamily="34" charset="0"/>
              </a:rPr>
              <a:t>Hadoop</a:t>
            </a:r>
            <a:r>
              <a:rPr lang="en-US" dirty="0">
                <a:latin typeface="Calibri" pitchFamily="34" charset="0"/>
                <a:cs typeface="Calibri" pitchFamily="34" charset="0"/>
              </a:rPr>
              <a:t> provides access to the file systems.</a:t>
            </a:r>
          </a:p>
          <a:p>
            <a:pPr>
              <a:buClr>
                <a:schemeClr val="accent2"/>
              </a:buClr>
              <a:buFont typeface="Wingdings" pitchFamily="2" charset="2"/>
              <a:buChar char="Ø"/>
            </a:pPr>
            <a:endParaRPr lang="en-US" dirty="0">
              <a:latin typeface="Calibri" pitchFamily="34" charset="0"/>
              <a:cs typeface="Calibri" pitchFamily="34" charset="0"/>
            </a:endParaRPr>
          </a:p>
          <a:p>
            <a:pPr>
              <a:buClr>
                <a:schemeClr val="accent2"/>
              </a:buClr>
              <a:buFont typeface="Wingdings" pitchFamily="2" charset="2"/>
              <a:buChar char="Ø"/>
            </a:pPr>
            <a:r>
              <a:rPr lang="en-US" dirty="0">
                <a:latin typeface="Calibri" pitchFamily="34" charset="0"/>
                <a:cs typeface="Calibri" pitchFamily="34" charset="0"/>
              </a:rPr>
              <a:t>The </a:t>
            </a:r>
            <a:r>
              <a:rPr lang="en-US" dirty="0" err="1">
                <a:latin typeface="Calibri" pitchFamily="34" charset="0"/>
                <a:cs typeface="Calibri" pitchFamily="34" charset="0"/>
              </a:rPr>
              <a:t>Hadoop</a:t>
            </a:r>
            <a:r>
              <a:rPr lang="en-US" dirty="0">
                <a:latin typeface="Calibri" pitchFamily="34" charset="0"/>
                <a:cs typeface="Calibri" pitchFamily="34" charset="0"/>
              </a:rPr>
              <a:t>  Common package contains the necessary JAR files and scripts.</a:t>
            </a:r>
          </a:p>
          <a:p>
            <a:pPr>
              <a:buClr>
                <a:schemeClr val="accent2"/>
              </a:buClr>
              <a:buFont typeface="Wingdings" pitchFamily="2" charset="2"/>
              <a:buChar char="Ø"/>
            </a:pPr>
            <a:endParaRPr lang="en-US" dirty="0">
              <a:latin typeface="Calibri" pitchFamily="34" charset="0"/>
              <a:cs typeface="Calibri" pitchFamily="34" charset="0"/>
            </a:endParaRPr>
          </a:p>
          <a:p>
            <a:pPr>
              <a:buClr>
                <a:schemeClr val="accent2"/>
              </a:buClr>
              <a:buFont typeface="Wingdings" pitchFamily="2" charset="2"/>
              <a:buChar char="Ø"/>
            </a:pPr>
            <a:r>
              <a:rPr lang="en-US" dirty="0">
                <a:latin typeface="Calibri" pitchFamily="34" charset="0"/>
                <a:cs typeface="Calibri" pitchFamily="34" charset="0"/>
              </a:rPr>
              <a:t>The package also provides source code, documentation and a contribution section that includes projects from the </a:t>
            </a:r>
            <a:r>
              <a:rPr lang="en-US" dirty="0" err="1">
                <a:latin typeface="Calibri" pitchFamily="34" charset="0"/>
                <a:cs typeface="Calibri" pitchFamily="34" charset="0"/>
              </a:rPr>
              <a:t>Hadoop</a:t>
            </a:r>
            <a:r>
              <a:rPr lang="en-US" dirty="0">
                <a:latin typeface="Calibri" pitchFamily="34" charset="0"/>
                <a:cs typeface="Calibri" pitchFamily="34" charset="0"/>
              </a:rPr>
              <a:t> Community</a:t>
            </a:r>
            <a:r>
              <a:rPr lang="en-US" dirty="0"/>
              <a:t>.</a:t>
            </a:r>
          </a:p>
          <a:p>
            <a:pPr>
              <a:buFont typeface="Wingdings" pitchFamily="2" charset="2"/>
              <a:buChar char="Ø"/>
            </a:pPr>
            <a:endParaRPr lang="en-US" dirty="0"/>
          </a:p>
          <a:p>
            <a:pPr>
              <a:buFont typeface="Wingdings" pitchFamily="2" charset="2"/>
              <a:buChar char="Ø"/>
            </a:pPr>
            <a:endParaRPr lang="en-US" dirty="0"/>
          </a:p>
          <a:p>
            <a:pPr>
              <a:buFont typeface="Wingdings" pitchFamily="2" charset="2"/>
              <a:buChar char="Ø"/>
            </a:pPr>
            <a:endParaRPr lang="en-US" dirty="0"/>
          </a:p>
          <a:p>
            <a:pPr>
              <a:buNone/>
            </a:pPr>
            <a:endParaRPr lang="en-US" dirty="0"/>
          </a:p>
          <a:p>
            <a:pPr>
              <a:buNone/>
            </a:pPr>
            <a:endParaRPr lang="en-US" dirty="0"/>
          </a:p>
          <a:p>
            <a:pPr>
              <a:buNone/>
            </a:pPr>
            <a:endParaRPr lang="en-US" dirty="0"/>
          </a:p>
          <a:p>
            <a:pPr>
              <a:buNone/>
            </a:pPr>
            <a:endParaRPr lang="en-US" dirty="0"/>
          </a:p>
        </p:txBody>
      </p:sp>
      <p:sp>
        <p:nvSpPr>
          <p:cNvPr id="4"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HADOOP ARCHITECTURE</a:t>
            </a:r>
          </a:p>
        </p:txBody>
      </p:sp>
      <p:pic>
        <p:nvPicPr>
          <p:cNvPr id="1026" name="Picture 2"/>
          <p:cNvPicPr>
            <a:picLocks noGrp="1" noChangeAspect="1" noChangeArrowheads="1"/>
          </p:cNvPicPr>
          <p:nvPr>
            <p:ph idx="1"/>
          </p:nvPr>
        </p:nvPicPr>
        <p:blipFill>
          <a:blip r:embed="rId3" cstate="print"/>
          <a:srcRect/>
          <a:stretch>
            <a:fillRect/>
          </a:stretch>
        </p:blipFill>
        <p:spPr bwMode="auto">
          <a:xfrm>
            <a:off x="1219200" y="1524000"/>
            <a:ext cx="10058402" cy="5029200"/>
          </a:xfrm>
          <a:prstGeom prst="rect">
            <a:avLst/>
          </a:prstGeom>
          <a:noFill/>
          <a:ln w="9525">
            <a:noFill/>
            <a:miter lim="800000"/>
            <a:headEnd/>
            <a:tailEnd/>
          </a:ln>
        </p:spPr>
      </p:pic>
      <p:sp>
        <p:nvSpPr>
          <p:cNvPr id="5" name="object 2"/>
          <p:cNvSpPr/>
          <p:nvPr/>
        </p:nvSpPr>
        <p:spPr>
          <a:xfrm>
            <a:off x="1219200" y="1371600"/>
            <a:ext cx="996696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
        <p:nvSpPr>
          <p:cNvPr id="3" name="object 3"/>
          <p:cNvSpPr txBox="1">
            <a:spLocks noGrp="1"/>
          </p:cNvSpPr>
          <p:nvPr>
            <p:ph type="title"/>
          </p:nvPr>
        </p:nvSpPr>
        <p:spPr>
          <a:xfrm>
            <a:off x="1176324" y="292353"/>
            <a:ext cx="8420735" cy="756920"/>
          </a:xfrm>
          <a:prstGeom prst="rect">
            <a:avLst/>
          </a:prstGeom>
        </p:spPr>
        <p:txBody>
          <a:bodyPr vert="horz" wrap="square" lIns="0" tIns="12700" rIns="0" bIns="0" rtlCol="0">
            <a:spAutoFit/>
          </a:bodyPr>
          <a:lstStyle/>
          <a:p>
            <a:pPr marL="12700">
              <a:lnSpc>
                <a:spcPct val="100000"/>
              </a:lnSpc>
              <a:spcBef>
                <a:spcPts val="100"/>
              </a:spcBef>
              <a:tabLst>
                <a:tab pos="926465" algn="l"/>
              </a:tabLst>
            </a:pPr>
            <a:r>
              <a:rPr u="none" spc="-25" dirty="0"/>
              <a:t>1.	</a:t>
            </a:r>
            <a:r>
              <a:rPr u="none" spc="-45" dirty="0"/>
              <a:t>Hadoop </a:t>
            </a:r>
            <a:r>
              <a:rPr u="none" spc="-60" dirty="0"/>
              <a:t>Distributed </a:t>
            </a:r>
            <a:r>
              <a:rPr u="none" spc="-40" dirty="0"/>
              <a:t>File</a:t>
            </a:r>
            <a:r>
              <a:rPr u="none" spc="-210" dirty="0"/>
              <a:t> </a:t>
            </a:r>
            <a:r>
              <a:rPr u="none" spc="-80" dirty="0"/>
              <a:t>System</a:t>
            </a:r>
          </a:p>
        </p:txBody>
      </p:sp>
      <p:sp>
        <p:nvSpPr>
          <p:cNvPr id="4" name="object 4"/>
          <p:cNvSpPr txBox="1"/>
          <p:nvPr/>
        </p:nvSpPr>
        <p:spPr>
          <a:xfrm>
            <a:off x="1084580" y="1790826"/>
            <a:ext cx="9907270" cy="3966845"/>
          </a:xfrm>
          <a:prstGeom prst="rect">
            <a:avLst/>
          </a:prstGeom>
        </p:spPr>
        <p:txBody>
          <a:bodyPr vert="horz" wrap="square" lIns="0" tIns="99060" rIns="0" bIns="0" rtlCol="0">
            <a:spAutoFit/>
          </a:bodyPr>
          <a:lstStyle/>
          <a:p>
            <a:pPr marL="104139" marR="8255" indent="-92075">
              <a:lnSpc>
                <a:spcPct val="70000"/>
              </a:lnSpc>
              <a:spcBef>
                <a:spcPts val="780"/>
              </a:spcBef>
              <a:buClr>
                <a:srgbClr val="E38312"/>
              </a:buClr>
              <a:buSzPct val="94736"/>
              <a:buFont typeface="Wingdings"/>
              <a:buChar char=""/>
              <a:tabLst>
                <a:tab pos="205104" algn="l"/>
              </a:tabLst>
            </a:pPr>
            <a:r>
              <a:rPr sz="1900" spc="-5" dirty="0">
                <a:solidFill>
                  <a:srgbClr val="404040"/>
                </a:solidFill>
                <a:latin typeface="Calibri"/>
                <a:cs typeface="Calibri"/>
              </a:rPr>
              <a:t>It ties so </a:t>
            </a:r>
            <a:r>
              <a:rPr sz="1900" spc="-15" dirty="0">
                <a:solidFill>
                  <a:srgbClr val="404040"/>
                </a:solidFill>
                <a:latin typeface="Calibri"/>
                <a:cs typeface="Calibri"/>
              </a:rPr>
              <a:t>many </a:t>
            </a:r>
            <a:r>
              <a:rPr sz="1900" spc="-10" dirty="0">
                <a:solidFill>
                  <a:srgbClr val="404040"/>
                </a:solidFill>
                <a:latin typeface="Calibri"/>
                <a:cs typeface="Calibri"/>
              </a:rPr>
              <a:t>small </a:t>
            </a:r>
            <a:r>
              <a:rPr sz="1900" spc="-5" dirty="0">
                <a:solidFill>
                  <a:srgbClr val="404040"/>
                </a:solidFill>
                <a:latin typeface="Calibri"/>
                <a:cs typeface="Calibri"/>
              </a:rPr>
              <a:t>and </a:t>
            </a:r>
            <a:r>
              <a:rPr sz="1900" spc="-10" dirty="0">
                <a:solidFill>
                  <a:srgbClr val="404040"/>
                </a:solidFill>
                <a:latin typeface="Calibri"/>
                <a:cs typeface="Calibri"/>
              </a:rPr>
              <a:t>reasonable priced </a:t>
            </a:r>
            <a:r>
              <a:rPr sz="1900" spc="-5" dirty="0">
                <a:solidFill>
                  <a:srgbClr val="404040"/>
                </a:solidFill>
                <a:latin typeface="Calibri"/>
                <a:cs typeface="Calibri"/>
              </a:rPr>
              <a:t>machines </a:t>
            </a:r>
            <a:r>
              <a:rPr sz="1900" spc="-10" dirty="0">
                <a:solidFill>
                  <a:srgbClr val="404040"/>
                </a:solidFill>
                <a:latin typeface="Calibri"/>
                <a:cs typeface="Calibri"/>
              </a:rPr>
              <a:t>together </a:t>
            </a:r>
            <a:r>
              <a:rPr sz="1900" spc="-15" dirty="0">
                <a:solidFill>
                  <a:srgbClr val="404040"/>
                </a:solidFill>
                <a:latin typeface="Calibri"/>
                <a:cs typeface="Calibri"/>
              </a:rPr>
              <a:t>into </a:t>
            </a:r>
            <a:r>
              <a:rPr sz="1900" spc="-5" dirty="0">
                <a:solidFill>
                  <a:srgbClr val="404040"/>
                </a:solidFill>
                <a:latin typeface="Calibri"/>
                <a:cs typeface="Calibri"/>
              </a:rPr>
              <a:t>a </a:t>
            </a:r>
            <a:r>
              <a:rPr sz="1900" spc="-10" dirty="0">
                <a:solidFill>
                  <a:srgbClr val="404040"/>
                </a:solidFill>
                <a:latin typeface="Calibri"/>
                <a:cs typeface="Calibri"/>
              </a:rPr>
              <a:t>single </a:t>
            </a:r>
            <a:r>
              <a:rPr sz="1900" spc="-15" dirty="0">
                <a:solidFill>
                  <a:srgbClr val="404040"/>
                </a:solidFill>
                <a:latin typeface="Calibri"/>
                <a:cs typeface="Calibri"/>
              </a:rPr>
              <a:t>cost </a:t>
            </a:r>
            <a:r>
              <a:rPr sz="1900" spc="-20" dirty="0">
                <a:solidFill>
                  <a:srgbClr val="404040"/>
                </a:solidFill>
                <a:latin typeface="Calibri"/>
                <a:cs typeface="Calibri"/>
              </a:rPr>
              <a:t>effective </a:t>
            </a:r>
            <a:r>
              <a:rPr sz="1900" spc="-10" dirty="0">
                <a:solidFill>
                  <a:srgbClr val="404040"/>
                </a:solidFill>
                <a:latin typeface="Calibri"/>
                <a:cs typeface="Calibri"/>
              </a:rPr>
              <a:t>computer  </a:t>
            </a:r>
            <a:r>
              <a:rPr sz="1900" spc="-35" dirty="0">
                <a:solidFill>
                  <a:srgbClr val="404040"/>
                </a:solidFill>
                <a:latin typeface="Calibri"/>
                <a:cs typeface="Calibri"/>
              </a:rPr>
              <a:t>cluster.</a:t>
            </a:r>
            <a:endParaRPr sz="1900" dirty="0">
              <a:latin typeface="Calibri"/>
              <a:cs typeface="Calibri"/>
            </a:endParaRPr>
          </a:p>
          <a:p>
            <a:pPr>
              <a:lnSpc>
                <a:spcPct val="100000"/>
              </a:lnSpc>
              <a:buClr>
                <a:srgbClr val="E38312"/>
              </a:buClr>
              <a:buFont typeface="Wingdings"/>
              <a:buChar char=""/>
            </a:pPr>
            <a:endParaRPr sz="1900" dirty="0">
              <a:latin typeface="Calibri"/>
              <a:cs typeface="Calibri"/>
            </a:endParaRPr>
          </a:p>
          <a:p>
            <a:pPr marL="204470" indent="-192405">
              <a:lnSpc>
                <a:spcPct val="100000"/>
              </a:lnSpc>
              <a:spcBef>
                <a:spcPts val="1390"/>
              </a:spcBef>
              <a:buClr>
                <a:srgbClr val="E38312"/>
              </a:buClr>
              <a:buSzPct val="94736"/>
              <a:buFont typeface="Wingdings"/>
              <a:buChar char=""/>
              <a:tabLst>
                <a:tab pos="205104" algn="l"/>
              </a:tabLst>
            </a:pPr>
            <a:r>
              <a:rPr sz="1900" spc="-15" dirty="0">
                <a:solidFill>
                  <a:srgbClr val="404040"/>
                </a:solidFill>
                <a:latin typeface="Calibri"/>
                <a:cs typeface="Calibri"/>
              </a:rPr>
              <a:t>Data </a:t>
            </a:r>
            <a:r>
              <a:rPr sz="1900" spc="-5" dirty="0">
                <a:solidFill>
                  <a:srgbClr val="404040"/>
                </a:solidFill>
                <a:latin typeface="Calibri"/>
                <a:cs typeface="Calibri"/>
              </a:rPr>
              <a:t>and application </a:t>
            </a:r>
            <a:r>
              <a:rPr sz="1900" spc="-10" dirty="0">
                <a:solidFill>
                  <a:srgbClr val="404040"/>
                </a:solidFill>
                <a:latin typeface="Calibri"/>
                <a:cs typeface="Calibri"/>
              </a:rPr>
              <a:t>processing </a:t>
            </a:r>
            <a:r>
              <a:rPr sz="1900" spc="-15" dirty="0">
                <a:solidFill>
                  <a:srgbClr val="404040"/>
                </a:solidFill>
                <a:latin typeface="Calibri"/>
                <a:cs typeface="Calibri"/>
              </a:rPr>
              <a:t>are protected against hardware</a:t>
            </a:r>
            <a:r>
              <a:rPr sz="1900" spc="170" dirty="0">
                <a:solidFill>
                  <a:srgbClr val="404040"/>
                </a:solidFill>
                <a:latin typeface="Calibri"/>
                <a:cs typeface="Calibri"/>
              </a:rPr>
              <a:t> </a:t>
            </a:r>
            <a:r>
              <a:rPr sz="1900" spc="-10" dirty="0">
                <a:solidFill>
                  <a:srgbClr val="404040"/>
                </a:solidFill>
                <a:latin typeface="Calibri"/>
                <a:cs typeface="Calibri"/>
              </a:rPr>
              <a:t>failure.</a:t>
            </a:r>
            <a:endParaRPr sz="1900" dirty="0">
              <a:latin typeface="Calibri"/>
              <a:cs typeface="Calibri"/>
            </a:endParaRPr>
          </a:p>
          <a:p>
            <a:pPr>
              <a:lnSpc>
                <a:spcPct val="100000"/>
              </a:lnSpc>
              <a:buClr>
                <a:srgbClr val="E38312"/>
              </a:buClr>
              <a:buFont typeface="Wingdings"/>
              <a:buChar char=""/>
            </a:pPr>
            <a:endParaRPr sz="2200" dirty="0">
              <a:latin typeface="Calibri"/>
              <a:cs typeface="Calibri"/>
            </a:endParaRPr>
          </a:p>
          <a:p>
            <a:pPr marL="104139" marR="5080" indent="-92075">
              <a:lnSpc>
                <a:spcPct val="70000"/>
              </a:lnSpc>
              <a:spcBef>
                <a:spcPts val="1705"/>
              </a:spcBef>
              <a:buClr>
                <a:srgbClr val="E38312"/>
              </a:buClr>
              <a:buSzPct val="94736"/>
              <a:buFont typeface="Wingdings"/>
              <a:buChar char=""/>
              <a:tabLst>
                <a:tab pos="258445" algn="l"/>
              </a:tabLst>
            </a:pPr>
            <a:r>
              <a:rPr sz="1900" spc="-5" dirty="0">
                <a:solidFill>
                  <a:srgbClr val="404040"/>
                </a:solidFill>
                <a:latin typeface="Calibri"/>
                <a:cs typeface="Calibri"/>
              </a:rPr>
              <a:t>If a </a:t>
            </a:r>
            <a:r>
              <a:rPr sz="1900" spc="-10" dirty="0">
                <a:solidFill>
                  <a:srgbClr val="404040"/>
                </a:solidFill>
                <a:latin typeface="Calibri"/>
                <a:cs typeface="Calibri"/>
              </a:rPr>
              <a:t>node goes down, jobs </a:t>
            </a:r>
            <a:r>
              <a:rPr sz="1900" spc="-15" dirty="0">
                <a:solidFill>
                  <a:srgbClr val="404040"/>
                </a:solidFill>
                <a:latin typeface="Calibri"/>
                <a:cs typeface="Calibri"/>
              </a:rPr>
              <a:t>are </a:t>
            </a:r>
            <a:r>
              <a:rPr sz="1900" spc="-10" dirty="0">
                <a:solidFill>
                  <a:srgbClr val="404040"/>
                </a:solidFill>
                <a:latin typeface="Calibri"/>
                <a:cs typeface="Calibri"/>
              </a:rPr>
              <a:t>automatically redirected </a:t>
            </a:r>
            <a:r>
              <a:rPr sz="1900" spc="-15" dirty="0">
                <a:solidFill>
                  <a:srgbClr val="404040"/>
                </a:solidFill>
                <a:latin typeface="Calibri"/>
                <a:cs typeface="Calibri"/>
              </a:rPr>
              <a:t>to </a:t>
            </a:r>
            <a:r>
              <a:rPr sz="1900" spc="-10" dirty="0">
                <a:solidFill>
                  <a:srgbClr val="404040"/>
                </a:solidFill>
                <a:latin typeface="Calibri"/>
                <a:cs typeface="Calibri"/>
              </a:rPr>
              <a:t>other nodes </a:t>
            </a:r>
            <a:r>
              <a:rPr sz="1900" spc="-15" dirty="0">
                <a:solidFill>
                  <a:srgbClr val="404040"/>
                </a:solidFill>
                <a:latin typeface="Calibri"/>
                <a:cs typeface="Calibri"/>
              </a:rPr>
              <a:t>to </a:t>
            </a:r>
            <a:r>
              <a:rPr sz="1900" spc="-20" dirty="0">
                <a:solidFill>
                  <a:srgbClr val="404040"/>
                </a:solidFill>
                <a:latin typeface="Calibri"/>
                <a:cs typeface="Calibri"/>
              </a:rPr>
              <a:t>make </a:t>
            </a:r>
            <a:r>
              <a:rPr sz="1900" spc="-15" dirty="0">
                <a:solidFill>
                  <a:srgbClr val="404040"/>
                </a:solidFill>
                <a:latin typeface="Calibri"/>
                <a:cs typeface="Calibri"/>
              </a:rPr>
              <a:t>sure </a:t>
            </a:r>
            <a:r>
              <a:rPr sz="1900" spc="-5" dirty="0">
                <a:solidFill>
                  <a:srgbClr val="404040"/>
                </a:solidFill>
                <a:latin typeface="Calibri"/>
                <a:cs typeface="Calibri"/>
              </a:rPr>
              <a:t>the </a:t>
            </a:r>
            <a:r>
              <a:rPr sz="1900" spc="-10" dirty="0">
                <a:solidFill>
                  <a:srgbClr val="404040"/>
                </a:solidFill>
                <a:latin typeface="Calibri"/>
                <a:cs typeface="Calibri"/>
              </a:rPr>
              <a:t>distributed  computing does not</a:t>
            </a:r>
            <a:r>
              <a:rPr sz="1900" spc="35" dirty="0">
                <a:solidFill>
                  <a:srgbClr val="404040"/>
                </a:solidFill>
                <a:latin typeface="Calibri"/>
                <a:cs typeface="Calibri"/>
              </a:rPr>
              <a:t> </a:t>
            </a:r>
            <a:r>
              <a:rPr sz="1900" spc="-10" dirty="0">
                <a:solidFill>
                  <a:srgbClr val="404040"/>
                </a:solidFill>
                <a:latin typeface="Calibri"/>
                <a:cs typeface="Calibri"/>
              </a:rPr>
              <a:t>fail.</a:t>
            </a:r>
            <a:endParaRPr sz="1900" dirty="0">
              <a:latin typeface="Calibri"/>
              <a:cs typeface="Calibri"/>
            </a:endParaRPr>
          </a:p>
          <a:p>
            <a:pPr>
              <a:lnSpc>
                <a:spcPct val="100000"/>
              </a:lnSpc>
              <a:buClr>
                <a:srgbClr val="E38312"/>
              </a:buClr>
              <a:buFont typeface="Wingdings"/>
              <a:buChar char=""/>
            </a:pPr>
            <a:endParaRPr sz="1900" dirty="0">
              <a:latin typeface="Calibri"/>
              <a:cs typeface="Calibri"/>
            </a:endParaRPr>
          </a:p>
          <a:p>
            <a:pPr marL="204470" indent="-192405">
              <a:lnSpc>
                <a:spcPct val="100000"/>
              </a:lnSpc>
              <a:spcBef>
                <a:spcPts val="1405"/>
              </a:spcBef>
              <a:buClr>
                <a:srgbClr val="E38312"/>
              </a:buClr>
              <a:buSzPct val="94736"/>
              <a:buFont typeface="Wingdings"/>
              <a:buChar char=""/>
              <a:tabLst>
                <a:tab pos="205104" algn="l"/>
              </a:tabLst>
            </a:pPr>
            <a:r>
              <a:rPr sz="1900" spc="-5" dirty="0">
                <a:solidFill>
                  <a:srgbClr val="404040"/>
                </a:solidFill>
                <a:latin typeface="Calibri"/>
                <a:cs typeface="Calibri"/>
              </a:rPr>
              <a:t>it </a:t>
            </a:r>
            <a:r>
              <a:rPr sz="1900" spc="-10" dirty="0">
                <a:solidFill>
                  <a:srgbClr val="404040"/>
                </a:solidFill>
                <a:latin typeface="Calibri"/>
                <a:cs typeface="Calibri"/>
              </a:rPr>
              <a:t>automatically </a:t>
            </a:r>
            <a:r>
              <a:rPr sz="1900" spc="-20" dirty="0">
                <a:solidFill>
                  <a:srgbClr val="404040"/>
                </a:solidFill>
                <a:latin typeface="Calibri"/>
                <a:cs typeface="Calibri"/>
              </a:rPr>
              <a:t>stores </a:t>
            </a:r>
            <a:r>
              <a:rPr sz="1900" spc="-5" dirty="0">
                <a:solidFill>
                  <a:srgbClr val="404040"/>
                </a:solidFill>
                <a:latin typeface="Calibri"/>
                <a:cs typeface="Calibri"/>
              </a:rPr>
              <a:t>multiple </a:t>
            </a:r>
            <a:r>
              <a:rPr sz="1900" spc="-10" dirty="0">
                <a:solidFill>
                  <a:srgbClr val="404040"/>
                </a:solidFill>
                <a:latin typeface="Calibri"/>
                <a:cs typeface="Calibri"/>
              </a:rPr>
              <a:t>copies </a:t>
            </a:r>
            <a:r>
              <a:rPr sz="1900" spc="-5" dirty="0">
                <a:solidFill>
                  <a:srgbClr val="404040"/>
                </a:solidFill>
                <a:latin typeface="Calibri"/>
                <a:cs typeface="Calibri"/>
              </a:rPr>
              <a:t>of all</a:t>
            </a:r>
            <a:r>
              <a:rPr sz="1900" spc="60" dirty="0">
                <a:solidFill>
                  <a:srgbClr val="404040"/>
                </a:solidFill>
                <a:latin typeface="Calibri"/>
                <a:cs typeface="Calibri"/>
              </a:rPr>
              <a:t> </a:t>
            </a:r>
            <a:r>
              <a:rPr sz="1900" spc="-5" dirty="0">
                <a:solidFill>
                  <a:srgbClr val="404040"/>
                </a:solidFill>
                <a:latin typeface="Calibri"/>
                <a:cs typeface="Calibri"/>
              </a:rPr>
              <a:t>data.</a:t>
            </a:r>
            <a:endParaRPr sz="1900" dirty="0">
              <a:latin typeface="Calibri"/>
              <a:cs typeface="Calibri"/>
            </a:endParaRPr>
          </a:p>
          <a:p>
            <a:pPr>
              <a:lnSpc>
                <a:spcPct val="100000"/>
              </a:lnSpc>
              <a:buClr>
                <a:srgbClr val="E38312"/>
              </a:buClr>
              <a:buFont typeface="Wingdings"/>
              <a:buChar char=""/>
            </a:pPr>
            <a:endParaRPr sz="2200" dirty="0">
              <a:latin typeface="Calibri"/>
              <a:cs typeface="Calibri"/>
            </a:endParaRPr>
          </a:p>
          <a:p>
            <a:pPr marL="104139" marR="941705" indent="-92075">
              <a:lnSpc>
                <a:spcPct val="70000"/>
              </a:lnSpc>
              <a:spcBef>
                <a:spcPts val="1705"/>
              </a:spcBef>
              <a:buClr>
                <a:srgbClr val="E38312"/>
              </a:buClr>
              <a:buSzPct val="94736"/>
              <a:buFont typeface="Wingdings"/>
              <a:buChar char=""/>
              <a:tabLst>
                <a:tab pos="205104" algn="l"/>
              </a:tabLst>
            </a:pPr>
            <a:r>
              <a:rPr sz="1900" spc="-5" dirty="0">
                <a:solidFill>
                  <a:srgbClr val="404040"/>
                </a:solidFill>
                <a:latin typeface="Calibri"/>
                <a:cs typeface="Calibri"/>
              </a:rPr>
              <a:t>It </a:t>
            </a:r>
            <a:r>
              <a:rPr sz="1900" spc="-15" dirty="0">
                <a:solidFill>
                  <a:srgbClr val="404040"/>
                </a:solidFill>
                <a:latin typeface="Calibri"/>
                <a:cs typeface="Calibri"/>
              </a:rPr>
              <a:t>provides </a:t>
            </a:r>
            <a:r>
              <a:rPr sz="1900" spc="-10" dirty="0">
                <a:solidFill>
                  <a:srgbClr val="404040"/>
                </a:solidFill>
                <a:latin typeface="Calibri"/>
                <a:cs typeface="Calibri"/>
              </a:rPr>
              <a:t>simplified </a:t>
            </a:r>
            <a:r>
              <a:rPr sz="1900" spc="-15" dirty="0">
                <a:solidFill>
                  <a:srgbClr val="404040"/>
                </a:solidFill>
                <a:latin typeface="Calibri"/>
                <a:cs typeface="Calibri"/>
              </a:rPr>
              <a:t>programming </a:t>
            </a:r>
            <a:r>
              <a:rPr sz="1900" spc="-10" dirty="0">
                <a:solidFill>
                  <a:srgbClr val="404040"/>
                </a:solidFill>
                <a:latin typeface="Calibri"/>
                <a:cs typeface="Calibri"/>
              </a:rPr>
              <a:t>model </a:t>
            </a:r>
            <a:r>
              <a:rPr sz="1900" spc="-5" dirty="0">
                <a:solidFill>
                  <a:srgbClr val="404040"/>
                </a:solidFill>
                <a:latin typeface="Calibri"/>
                <a:cs typeface="Calibri"/>
              </a:rPr>
              <a:t>which </a:t>
            </a:r>
            <a:r>
              <a:rPr sz="1900" spc="-10" dirty="0">
                <a:solidFill>
                  <a:srgbClr val="404040"/>
                </a:solidFill>
                <a:latin typeface="Calibri"/>
                <a:cs typeface="Calibri"/>
              </a:rPr>
              <a:t>allows </a:t>
            </a:r>
            <a:r>
              <a:rPr sz="1900" spc="-5" dirty="0">
                <a:solidFill>
                  <a:srgbClr val="404040"/>
                </a:solidFill>
                <a:latin typeface="Calibri"/>
                <a:cs typeface="Calibri"/>
              </a:rPr>
              <a:t>user </a:t>
            </a:r>
            <a:r>
              <a:rPr sz="1900" spc="-15" dirty="0">
                <a:solidFill>
                  <a:srgbClr val="404040"/>
                </a:solidFill>
                <a:latin typeface="Calibri"/>
                <a:cs typeface="Calibri"/>
              </a:rPr>
              <a:t>to </a:t>
            </a:r>
            <a:r>
              <a:rPr sz="1900" spc="-10" dirty="0">
                <a:solidFill>
                  <a:srgbClr val="404040"/>
                </a:solidFill>
                <a:latin typeface="Calibri"/>
                <a:cs typeface="Calibri"/>
              </a:rPr>
              <a:t>quickly read </a:t>
            </a:r>
            <a:r>
              <a:rPr sz="1900" spc="-5" dirty="0">
                <a:solidFill>
                  <a:srgbClr val="404040"/>
                </a:solidFill>
                <a:latin typeface="Calibri"/>
                <a:cs typeface="Calibri"/>
              </a:rPr>
              <a:t>and </a:t>
            </a:r>
            <a:r>
              <a:rPr sz="1900" spc="-10" dirty="0">
                <a:solidFill>
                  <a:srgbClr val="404040"/>
                </a:solidFill>
                <a:latin typeface="Calibri"/>
                <a:cs typeface="Calibri"/>
              </a:rPr>
              <a:t>write </a:t>
            </a:r>
            <a:r>
              <a:rPr sz="1900" spc="-5" dirty="0">
                <a:solidFill>
                  <a:srgbClr val="404040"/>
                </a:solidFill>
                <a:latin typeface="Calibri"/>
                <a:cs typeface="Calibri"/>
              </a:rPr>
              <a:t>the  </a:t>
            </a:r>
            <a:r>
              <a:rPr sz="1900" spc="-10" dirty="0">
                <a:solidFill>
                  <a:srgbClr val="404040"/>
                </a:solidFill>
                <a:latin typeface="Calibri"/>
                <a:cs typeface="Calibri"/>
              </a:rPr>
              <a:t>distributed</a:t>
            </a:r>
            <a:r>
              <a:rPr sz="1900" spc="25" dirty="0">
                <a:solidFill>
                  <a:srgbClr val="404040"/>
                </a:solidFill>
                <a:latin typeface="Calibri"/>
                <a:cs typeface="Calibri"/>
              </a:rPr>
              <a:t> </a:t>
            </a:r>
            <a:r>
              <a:rPr sz="1900" spc="-20" dirty="0">
                <a:solidFill>
                  <a:srgbClr val="404040"/>
                </a:solidFill>
                <a:latin typeface="Calibri"/>
                <a:cs typeface="Calibri"/>
              </a:rPr>
              <a:t>system.</a:t>
            </a:r>
            <a:endParaRPr sz="1900" dirty="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alibri" pitchFamily="34" charset="0"/>
                <a:cs typeface="Calibri" pitchFamily="34" charset="0"/>
              </a:rPr>
              <a:t>Hadoop</a:t>
            </a:r>
            <a:r>
              <a:rPr lang="en-US" dirty="0">
                <a:latin typeface="Calibri" pitchFamily="34" charset="0"/>
                <a:cs typeface="Calibri" pitchFamily="34" charset="0"/>
              </a:rPr>
              <a:t> High Level </a:t>
            </a:r>
            <a:r>
              <a:rPr lang="en-US" dirty="0" err="1">
                <a:latin typeface="Calibri" pitchFamily="34" charset="0"/>
                <a:cs typeface="Calibri" pitchFamily="34" charset="0"/>
              </a:rPr>
              <a:t>Architechture</a:t>
            </a:r>
            <a:endParaRPr lang="en-US" dirty="0">
              <a:latin typeface="Calibri" pitchFamily="34" charset="0"/>
              <a:cs typeface="Calibri" pitchFamily="34" charset="0"/>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990600" y="1752600"/>
            <a:ext cx="10363200" cy="4648200"/>
          </a:xfrm>
          <a:prstGeom prst="rect">
            <a:avLst/>
          </a:prstGeom>
          <a:noFill/>
          <a:ln w="9525">
            <a:noFill/>
            <a:miter lim="800000"/>
            <a:headEnd/>
            <a:tailEnd/>
          </a:ln>
        </p:spPr>
      </p:pic>
      <p:sp>
        <p:nvSpPr>
          <p:cNvPr id="6" name="object 2"/>
          <p:cNvSpPr/>
          <p:nvPr/>
        </p:nvSpPr>
        <p:spPr>
          <a:xfrm>
            <a:off x="1193290" y="1447800"/>
            <a:ext cx="10236709" cy="7620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alibri" pitchFamily="34" charset="0"/>
                <a:cs typeface="Calibri" pitchFamily="34" charset="0"/>
              </a:rPr>
              <a:t>Hadoop</a:t>
            </a:r>
            <a:r>
              <a:rPr lang="en-US" dirty="0">
                <a:latin typeface="Calibri" pitchFamily="34" charset="0"/>
                <a:cs typeface="Calibri" pitchFamily="34" charset="0"/>
              </a:rPr>
              <a:t> cluster</a:t>
            </a:r>
          </a:p>
        </p:txBody>
      </p:sp>
      <p:sp>
        <p:nvSpPr>
          <p:cNvPr id="3" name="Content Placeholder 2"/>
          <p:cNvSpPr>
            <a:spLocks noGrp="1"/>
          </p:cNvSpPr>
          <p:nvPr>
            <p:ph idx="1"/>
          </p:nvPr>
        </p:nvSpPr>
        <p:spPr>
          <a:xfrm>
            <a:off x="1371600" y="1524000"/>
            <a:ext cx="9906000" cy="5105400"/>
          </a:xfrm>
        </p:spPr>
        <p:txBody>
          <a:bodyPr/>
          <a:lstStyle/>
          <a:p>
            <a:pPr>
              <a:buNone/>
            </a:pPr>
            <a:r>
              <a:rPr lang="en-US" dirty="0">
                <a:latin typeface="Calibri" pitchFamily="34" charset="0"/>
                <a:cs typeface="Calibri" pitchFamily="34" charset="0"/>
              </a:rPr>
              <a:t>•A Small </a:t>
            </a:r>
            <a:r>
              <a:rPr lang="en-US" dirty="0" err="1">
                <a:latin typeface="Calibri" pitchFamily="34" charset="0"/>
                <a:cs typeface="Calibri" pitchFamily="34" charset="0"/>
              </a:rPr>
              <a:t>Hadoop</a:t>
            </a:r>
            <a:r>
              <a:rPr lang="en-US" dirty="0">
                <a:latin typeface="Calibri" pitchFamily="34" charset="0"/>
                <a:cs typeface="Calibri" pitchFamily="34" charset="0"/>
              </a:rPr>
              <a:t> Cluster Include a single master &amp; multiple worker nodes.</a:t>
            </a:r>
          </a:p>
          <a:p>
            <a:pPr>
              <a:buNone/>
            </a:pPr>
            <a:endParaRPr lang="en-US" dirty="0">
              <a:latin typeface="Calibri" pitchFamily="34" charset="0"/>
              <a:cs typeface="Calibri" pitchFamily="34" charset="0"/>
            </a:endParaRPr>
          </a:p>
          <a:p>
            <a:pPr>
              <a:buNone/>
            </a:pPr>
            <a:r>
              <a:rPr lang="en-US" b="1" dirty="0">
                <a:solidFill>
                  <a:srgbClr val="FF0000"/>
                </a:solidFill>
                <a:latin typeface="Calibri" pitchFamily="34" charset="0"/>
                <a:cs typeface="Calibri" pitchFamily="34" charset="0"/>
              </a:rPr>
              <a:t>Master node:                                                          </a:t>
            </a:r>
          </a:p>
          <a:p>
            <a:pPr>
              <a:buClr>
                <a:schemeClr val="accent2">
                  <a:lumMod val="75000"/>
                </a:schemeClr>
              </a:buClr>
              <a:buNone/>
            </a:pPr>
            <a:r>
              <a:rPr lang="en-US" dirty="0">
                <a:latin typeface="Calibri" pitchFamily="34" charset="0"/>
                <a:cs typeface="Calibri" pitchFamily="34" charset="0"/>
              </a:rPr>
              <a:t>Data Node                    </a:t>
            </a:r>
            <a:r>
              <a:rPr lang="en-US" b="1" dirty="0">
                <a:solidFill>
                  <a:srgbClr val="FF0000"/>
                </a:solidFill>
              </a:rPr>
              <a:t>Slave node:          </a:t>
            </a:r>
            <a:endParaRPr lang="en-US" b="1" dirty="0">
              <a:solidFill>
                <a:srgbClr val="FF0000"/>
              </a:solidFill>
              <a:latin typeface="Calibri" pitchFamily="34" charset="0"/>
              <a:cs typeface="Calibri" pitchFamily="34" charset="0"/>
            </a:endParaRPr>
          </a:p>
          <a:p>
            <a:pPr>
              <a:buClr>
                <a:schemeClr val="accent2">
                  <a:lumMod val="75000"/>
                </a:schemeClr>
              </a:buClr>
              <a:buNone/>
            </a:pPr>
            <a:r>
              <a:rPr lang="en-US" dirty="0">
                <a:latin typeface="Calibri" pitchFamily="34" charset="0"/>
                <a:cs typeface="Calibri" pitchFamily="34" charset="0"/>
              </a:rPr>
              <a:t>Job Tracker                   Data Node</a:t>
            </a:r>
          </a:p>
          <a:p>
            <a:pPr>
              <a:buClr>
                <a:schemeClr val="accent2">
                  <a:lumMod val="75000"/>
                </a:schemeClr>
              </a:buClr>
              <a:buNone/>
            </a:pPr>
            <a:r>
              <a:rPr lang="en-US" dirty="0">
                <a:latin typeface="Calibri" pitchFamily="34" charset="0"/>
                <a:cs typeface="Calibri" pitchFamily="34" charset="0"/>
              </a:rPr>
              <a:t>Task Tracker                 </a:t>
            </a:r>
            <a:r>
              <a:rPr lang="en-US" dirty="0"/>
              <a:t>Task Tracker</a:t>
            </a:r>
            <a:endParaRPr lang="en-US" dirty="0">
              <a:latin typeface="Calibri" pitchFamily="34" charset="0"/>
              <a:cs typeface="Calibri" pitchFamily="34" charset="0"/>
            </a:endParaRPr>
          </a:p>
          <a:p>
            <a:pPr>
              <a:buClr>
                <a:schemeClr val="accent2">
                  <a:lumMod val="75000"/>
                </a:schemeClr>
              </a:buClr>
              <a:buNone/>
            </a:pPr>
            <a:r>
              <a:rPr lang="en-US" dirty="0">
                <a:latin typeface="Calibri" pitchFamily="34" charset="0"/>
                <a:cs typeface="Calibri" pitchFamily="34" charset="0"/>
              </a:rPr>
              <a:t>Name Node</a:t>
            </a:r>
          </a:p>
        </p:txBody>
      </p:sp>
      <p:pic>
        <p:nvPicPr>
          <p:cNvPr id="12" name="Picture 2"/>
          <p:cNvPicPr>
            <a:picLocks noChangeAspect="1" noChangeArrowheads="1"/>
          </p:cNvPicPr>
          <p:nvPr/>
        </p:nvPicPr>
        <p:blipFill>
          <a:blip r:embed="rId2" cstate="print"/>
          <a:srcRect/>
          <a:stretch>
            <a:fillRect/>
          </a:stretch>
        </p:blipFill>
        <p:spPr bwMode="auto">
          <a:xfrm>
            <a:off x="6609470" y="2133600"/>
            <a:ext cx="5334000" cy="4724400"/>
          </a:xfrm>
          <a:prstGeom prst="rect">
            <a:avLst/>
          </a:prstGeom>
          <a:noFill/>
          <a:ln w="9525">
            <a:noFill/>
            <a:miter lim="800000"/>
            <a:headEnd/>
            <a:tailEnd/>
          </a:ln>
        </p:spPr>
      </p:pic>
      <p:sp>
        <p:nvSpPr>
          <p:cNvPr id="13" name="object 2"/>
          <p:cNvSpPr/>
          <p:nvPr/>
        </p:nvSpPr>
        <p:spPr>
          <a:xfrm>
            <a:off x="1193291" y="1402081"/>
            <a:ext cx="9966960" cy="45719"/>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066800"/>
          </a:xfrm>
        </p:spPr>
        <p:txBody>
          <a:bodyPr>
            <a:normAutofit/>
          </a:bodyPr>
          <a:lstStyle/>
          <a:p>
            <a:r>
              <a:rPr lang="en-US" dirty="0">
                <a:latin typeface="Calibri" pitchFamily="34" charset="0"/>
                <a:cs typeface="Calibri" pitchFamily="34" charset="0"/>
              </a:rPr>
              <a:t>HDFS – Name Node Features</a:t>
            </a:r>
          </a:p>
        </p:txBody>
      </p:sp>
      <p:sp>
        <p:nvSpPr>
          <p:cNvPr id="3" name="Content Placeholder 2"/>
          <p:cNvSpPr>
            <a:spLocks noGrp="1"/>
          </p:cNvSpPr>
          <p:nvPr>
            <p:ph idx="1"/>
          </p:nvPr>
        </p:nvSpPr>
        <p:spPr>
          <a:xfrm>
            <a:off x="1371600" y="1676400"/>
            <a:ext cx="9601200" cy="4191000"/>
          </a:xfrm>
        </p:spPr>
        <p:txBody>
          <a:bodyPr/>
          <a:lstStyle/>
          <a:p>
            <a:pPr>
              <a:buNone/>
            </a:pPr>
            <a:r>
              <a:rPr lang="en-US" b="1" dirty="0">
                <a:latin typeface="Calibri" pitchFamily="34" charset="0"/>
                <a:cs typeface="Calibri" pitchFamily="34" charset="0"/>
              </a:rPr>
              <a:t>Metadata in main memory:</a:t>
            </a:r>
          </a:p>
          <a:p>
            <a:pPr>
              <a:buClr>
                <a:srgbClr val="FFC000"/>
              </a:buClr>
              <a:buFont typeface="Wingdings" pitchFamily="2" charset="2"/>
              <a:buChar char="Ø"/>
            </a:pPr>
            <a:r>
              <a:rPr lang="en-US" dirty="0">
                <a:latin typeface="Calibri" pitchFamily="34" charset="0"/>
                <a:cs typeface="Calibri" pitchFamily="34" charset="0"/>
              </a:rPr>
              <a:t>List of files</a:t>
            </a:r>
          </a:p>
          <a:p>
            <a:pPr>
              <a:buClr>
                <a:srgbClr val="FFC000"/>
              </a:buClr>
              <a:buFont typeface="Wingdings" pitchFamily="2" charset="2"/>
              <a:buChar char="Ø"/>
            </a:pPr>
            <a:r>
              <a:rPr lang="en-US" dirty="0">
                <a:latin typeface="Calibri" pitchFamily="34" charset="0"/>
                <a:cs typeface="Calibri" pitchFamily="34" charset="0"/>
              </a:rPr>
              <a:t>List of blocks for each file</a:t>
            </a:r>
          </a:p>
          <a:p>
            <a:pPr>
              <a:buClr>
                <a:srgbClr val="FFC000"/>
              </a:buClr>
              <a:buFont typeface="Wingdings" pitchFamily="2" charset="2"/>
              <a:buChar char="Ø"/>
            </a:pPr>
            <a:r>
              <a:rPr lang="en-US" dirty="0">
                <a:latin typeface="Calibri" pitchFamily="34" charset="0"/>
                <a:cs typeface="Calibri" pitchFamily="34" charset="0"/>
              </a:rPr>
              <a:t>List of Data Nodes for each block</a:t>
            </a:r>
          </a:p>
          <a:p>
            <a:pPr>
              <a:buClr>
                <a:srgbClr val="FFC000"/>
              </a:buClr>
              <a:buFont typeface="Wingdings" pitchFamily="2" charset="2"/>
              <a:buChar char="Ø"/>
            </a:pPr>
            <a:r>
              <a:rPr lang="en-US" dirty="0">
                <a:latin typeface="Calibri" pitchFamily="34" charset="0"/>
                <a:cs typeface="Calibri" pitchFamily="34" charset="0"/>
              </a:rPr>
              <a:t>File attributes</a:t>
            </a:r>
          </a:p>
          <a:p>
            <a:pPr>
              <a:buClr>
                <a:srgbClr val="FFC000"/>
              </a:buClr>
              <a:buFont typeface="Wingdings" pitchFamily="2" charset="2"/>
              <a:buChar char="Ø"/>
            </a:pPr>
            <a:r>
              <a:rPr lang="en-US" dirty="0">
                <a:latin typeface="Calibri" pitchFamily="34" charset="0"/>
                <a:cs typeface="Calibri" pitchFamily="34" charset="0"/>
              </a:rPr>
              <a:t>Creation time</a:t>
            </a:r>
          </a:p>
          <a:p>
            <a:pPr>
              <a:buClr>
                <a:srgbClr val="FFC000"/>
              </a:buClr>
              <a:buFont typeface="Wingdings" pitchFamily="2" charset="2"/>
              <a:buChar char="Ø"/>
            </a:pPr>
            <a:r>
              <a:rPr lang="en-US" dirty="0">
                <a:latin typeface="Calibri" pitchFamily="34" charset="0"/>
                <a:cs typeface="Calibri" pitchFamily="34" charset="0"/>
              </a:rPr>
              <a:t>Records every change in the metadata</a:t>
            </a:r>
            <a:endParaRPr lang="en-US" b="1" dirty="0">
              <a:latin typeface="Calibri" pitchFamily="34" charset="0"/>
              <a:cs typeface="Calibri" pitchFamily="34" charset="0"/>
            </a:endParaRPr>
          </a:p>
        </p:txBody>
      </p:sp>
      <p:sp>
        <p:nvSpPr>
          <p:cNvPr id="4" name="object 2"/>
          <p:cNvSpPr/>
          <p:nvPr/>
        </p:nvSpPr>
        <p:spPr>
          <a:xfrm>
            <a:off x="1193291" y="1402081"/>
            <a:ext cx="9966960" cy="45719"/>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HDFS-name node architecture</a:t>
            </a:r>
            <a:br>
              <a:rPr lang="en-US" dirty="0">
                <a:latin typeface="Calibri" pitchFamily="34" charset="0"/>
                <a:cs typeface="Calibri" pitchFamily="34" charset="0"/>
              </a:rPr>
            </a:br>
            <a:endParaRPr lang="en-US" dirty="0">
              <a:latin typeface="Calibri" pitchFamily="34" charset="0"/>
              <a:cs typeface="Calibri" pitchFamily="34" charset="0"/>
            </a:endParaRPr>
          </a:p>
        </p:txBody>
      </p:sp>
      <p:pic>
        <p:nvPicPr>
          <p:cNvPr id="5122" name="Picture 2"/>
          <p:cNvPicPr>
            <a:picLocks noGrp="1" noChangeAspect="1" noChangeArrowheads="1"/>
          </p:cNvPicPr>
          <p:nvPr>
            <p:ph idx="1"/>
          </p:nvPr>
        </p:nvPicPr>
        <p:blipFill>
          <a:blip r:embed="rId2" cstate="print"/>
          <a:srcRect/>
          <a:stretch>
            <a:fillRect/>
          </a:stretch>
        </p:blipFill>
        <p:spPr bwMode="auto">
          <a:xfrm>
            <a:off x="2438400" y="1676401"/>
            <a:ext cx="7772400" cy="4989030"/>
          </a:xfrm>
          <a:prstGeom prst="rect">
            <a:avLst/>
          </a:prstGeom>
          <a:noFill/>
          <a:ln w="9525">
            <a:noFill/>
            <a:miter lim="800000"/>
            <a:headEnd/>
            <a:tailEnd/>
          </a:ln>
        </p:spPr>
      </p:pic>
      <p:sp>
        <p:nvSpPr>
          <p:cNvPr id="5" name="object 2"/>
          <p:cNvSpPr/>
          <p:nvPr/>
        </p:nvSpPr>
        <p:spPr>
          <a:xfrm flipV="1">
            <a:off x="1193291" y="1371600"/>
            <a:ext cx="9966960" cy="7620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B751-9BDA-4374-A4AD-8BB4825BC103}"/>
              </a:ext>
            </a:extLst>
          </p:cNvPr>
          <p:cNvSpPr>
            <a:spLocks noGrp="1"/>
          </p:cNvSpPr>
          <p:nvPr>
            <p:ph type="title"/>
          </p:nvPr>
        </p:nvSpPr>
        <p:spPr>
          <a:xfrm>
            <a:off x="1415268" y="-1576217"/>
            <a:ext cx="8877593" cy="732701"/>
          </a:xfrm>
        </p:spPr>
        <p:txBody>
          <a:bodyPr/>
          <a:lstStyle/>
          <a:p>
            <a:endParaRPr lang="en-CA" dirty="0"/>
          </a:p>
        </p:txBody>
      </p:sp>
      <p:sp>
        <p:nvSpPr>
          <p:cNvPr id="3" name="Content Placeholder 2">
            <a:extLst>
              <a:ext uri="{FF2B5EF4-FFF2-40B4-BE49-F238E27FC236}">
                <a16:creationId xmlns:a16="http://schemas.microsoft.com/office/drawing/2014/main" id="{2E6C6625-9EF7-4DDA-B0E8-2E3CC90AC478}"/>
              </a:ext>
            </a:extLst>
          </p:cNvPr>
          <p:cNvSpPr>
            <a:spLocks noGrp="1"/>
          </p:cNvSpPr>
          <p:nvPr>
            <p:ph idx="1"/>
          </p:nvPr>
        </p:nvSpPr>
        <p:spPr/>
        <p:txBody>
          <a:bodyPr/>
          <a:lstStyle/>
          <a:p>
            <a:pPr rtl="0" fontAlgn="base">
              <a:spcBef>
                <a:spcPts val="560"/>
              </a:spcBef>
              <a:spcAft>
                <a:spcPts val="0"/>
              </a:spcAft>
              <a:buFont typeface="Arial" panose="020B0604020202020204" pitchFamily="34" charset="0"/>
              <a:buChar char="•"/>
            </a:pPr>
            <a:r>
              <a:rPr lang="en-US" sz="3200" b="1" i="0" u="none" strike="noStrike" dirty="0">
                <a:solidFill>
                  <a:srgbClr val="000000"/>
                </a:solidFill>
                <a:effectLst/>
                <a:latin typeface="Calibri" panose="020F0502020204030204" pitchFamily="34" charset="0"/>
              </a:rPr>
              <a:t>Big data </a:t>
            </a:r>
            <a:r>
              <a:rPr lang="en-US" sz="3200" b="0" i="0" u="none" strike="noStrike" dirty="0">
                <a:solidFill>
                  <a:srgbClr val="000000"/>
                </a:solidFill>
                <a:effectLst/>
                <a:latin typeface="Calibri" panose="020F0502020204030204" pitchFamily="34" charset="0"/>
              </a:rPr>
              <a:t>is a term applied to data sets whose size is beyond the ability of commonly used software tools to capture, manage, and process the data within a time.</a:t>
            </a:r>
          </a:p>
          <a:p>
            <a:pPr marL="0" indent="0" rtl="0" fontAlgn="base">
              <a:spcBef>
                <a:spcPts val="560"/>
              </a:spcBef>
              <a:spcAft>
                <a:spcPts val="0"/>
              </a:spcAft>
              <a:buNone/>
            </a:pPr>
            <a:r>
              <a:rPr lang="en-US" sz="3200" b="0" i="0" u="none" strike="noStrike" dirty="0">
                <a:solidFill>
                  <a:srgbClr val="000000"/>
                </a:solidFill>
                <a:effectLst/>
                <a:latin typeface="Calibri" panose="020F0502020204030204" pitchFamily="34" charset="0"/>
              </a:rPr>
              <a:t> </a:t>
            </a:r>
            <a:endParaRPr lang="en-US" sz="3200" b="1"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sz="3200" b="0" i="0" u="none" strike="noStrike" dirty="0">
                <a:solidFill>
                  <a:srgbClr val="000000"/>
                </a:solidFill>
                <a:effectLst/>
                <a:latin typeface="Calibri" panose="020F0502020204030204" pitchFamily="34" charset="0"/>
              </a:rPr>
              <a:t>Sources : Web logs; RFID; sensor networks; social networks; social data; Internet text/Index; call detail records; astronomy, atmospheric science, biological; military surveillance; medical records; photography &amp; video archives </a:t>
            </a:r>
            <a:endParaRPr lang="en-US" sz="3200" b="0" i="0" u="none" strike="noStrike" dirty="0">
              <a:solidFill>
                <a:srgbClr val="000000"/>
              </a:solidFill>
              <a:effectLst/>
              <a:latin typeface="Arial" panose="020B0604020202020204" pitchFamily="34" charset="0"/>
            </a:endParaRPr>
          </a:p>
          <a:p>
            <a:endParaRPr lang="en-CA" dirty="0"/>
          </a:p>
        </p:txBody>
      </p:sp>
      <p:pic>
        <p:nvPicPr>
          <p:cNvPr id="1026" name="Picture 2">
            <a:extLst>
              <a:ext uri="{FF2B5EF4-FFF2-40B4-BE49-F238E27FC236}">
                <a16:creationId xmlns:a16="http://schemas.microsoft.com/office/drawing/2014/main" id="{C6CE0133-5F5D-4C08-8BF6-E28DBA7D8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20872"/>
            <a:ext cx="10292862" cy="106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296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itchFamily="34" charset="0"/>
                <a:cs typeface="Calibri" pitchFamily="34" charset="0"/>
              </a:rPr>
              <a:t>HDFS-Data node</a:t>
            </a:r>
          </a:p>
        </p:txBody>
      </p:sp>
      <p:sp>
        <p:nvSpPr>
          <p:cNvPr id="3" name="Content Placeholder 2"/>
          <p:cNvSpPr>
            <a:spLocks noGrp="1"/>
          </p:cNvSpPr>
          <p:nvPr>
            <p:ph idx="1"/>
          </p:nvPr>
        </p:nvSpPr>
        <p:spPr>
          <a:xfrm>
            <a:off x="1371600" y="2057400"/>
            <a:ext cx="9601200" cy="3810000"/>
          </a:xfrm>
        </p:spPr>
        <p:txBody>
          <a:bodyPr/>
          <a:lstStyle/>
          <a:p>
            <a:pPr>
              <a:buClr>
                <a:srgbClr val="FFC000"/>
              </a:buClr>
              <a:buFont typeface="Wingdings" pitchFamily="2" charset="2"/>
              <a:buChar char="Ø"/>
            </a:pPr>
            <a:r>
              <a:rPr lang="en-US" dirty="0">
                <a:latin typeface="Calibri" pitchFamily="34" charset="0"/>
                <a:cs typeface="Calibri" pitchFamily="34" charset="0"/>
              </a:rPr>
              <a:t>Block Server Stores data in the local file system</a:t>
            </a:r>
          </a:p>
          <a:p>
            <a:pPr>
              <a:buClr>
                <a:srgbClr val="FFC000"/>
              </a:buClr>
              <a:buFont typeface="Wingdings" pitchFamily="2" charset="2"/>
              <a:buChar char="Ø"/>
            </a:pPr>
            <a:r>
              <a:rPr lang="en-US" dirty="0">
                <a:latin typeface="Calibri" pitchFamily="34" charset="0"/>
                <a:cs typeface="Calibri" pitchFamily="34" charset="0"/>
              </a:rPr>
              <a:t>Periodic validation of checksums</a:t>
            </a:r>
          </a:p>
          <a:p>
            <a:pPr>
              <a:buClr>
                <a:srgbClr val="FFC000"/>
              </a:buClr>
              <a:buFont typeface="Wingdings" pitchFamily="2" charset="2"/>
              <a:buChar char="Ø"/>
            </a:pPr>
            <a:r>
              <a:rPr lang="en-US" dirty="0">
                <a:latin typeface="Calibri" pitchFamily="34" charset="0"/>
                <a:cs typeface="Calibri" pitchFamily="34" charset="0"/>
              </a:rPr>
              <a:t>Periodically sends a report of all existing blocks to the Name Node</a:t>
            </a:r>
          </a:p>
          <a:p>
            <a:pPr>
              <a:buClr>
                <a:srgbClr val="FFC000"/>
              </a:buClr>
              <a:buNone/>
            </a:pPr>
            <a:endParaRPr lang="en-US" dirty="0">
              <a:latin typeface="Calibri" pitchFamily="34" charset="0"/>
              <a:cs typeface="Calibri" pitchFamily="34" charset="0"/>
            </a:endParaRPr>
          </a:p>
        </p:txBody>
      </p:sp>
      <p:pic>
        <p:nvPicPr>
          <p:cNvPr id="4" name="Picture 2"/>
          <p:cNvPicPr>
            <a:picLocks noChangeAspect="1" noChangeArrowheads="1"/>
          </p:cNvPicPr>
          <p:nvPr/>
        </p:nvPicPr>
        <p:blipFill>
          <a:blip r:embed="rId2" cstate="print"/>
          <a:srcRect/>
          <a:stretch>
            <a:fillRect/>
          </a:stretch>
        </p:blipFill>
        <p:spPr bwMode="auto">
          <a:xfrm>
            <a:off x="7239000" y="3581400"/>
            <a:ext cx="3581400" cy="2795588"/>
          </a:xfrm>
          <a:prstGeom prst="rect">
            <a:avLst/>
          </a:prstGeom>
          <a:noFill/>
          <a:ln w="9525">
            <a:noFill/>
            <a:miter lim="800000"/>
            <a:headEnd/>
            <a:tailEnd/>
          </a:ln>
        </p:spPr>
      </p:pic>
      <p:sp>
        <p:nvSpPr>
          <p:cNvPr id="5" name="object 2"/>
          <p:cNvSpPr/>
          <p:nvPr/>
        </p:nvSpPr>
        <p:spPr>
          <a:xfrm flipV="1">
            <a:off x="1193291" y="1524000"/>
            <a:ext cx="9966960" cy="7620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325881"/>
            <a:ext cx="9966960" cy="45719"/>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
        <p:nvSpPr>
          <p:cNvPr id="3" name="object 3"/>
          <p:cNvSpPr txBox="1">
            <a:spLocks noGrp="1"/>
          </p:cNvSpPr>
          <p:nvPr>
            <p:ph type="title"/>
          </p:nvPr>
        </p:nvSpPr>
        <p:spPr>
          <a:xfrm>
            <a:off x="1176324" y="292353"/>
            <a:ext cx="3481704" cy="756920"/>
          </a:xfrm>
          <a:prstGeom prst="rect">
            <a:avLst/>
          </a:prstGeom>
        </p:spPr>
        <p:txBody>
          <a:bodyPr vert="horz" wrap="square" lIns="0" tIns="12700" rIns="0" bIns="0" rtlCol="0">
            <a:spAutoFit/>
          </a:bodyPr>
          <a:lstStyle/>
          <a:p>
            <a:pPr marL="12700">
              <a:lnSpc>
                <a:spcPct val="100000"/>
              </a:lnSpc>
              <a:spcBef>
                <a:spcPts val="100"/>
              </a:spcBef>
            </a:pPr>
            <a:r>
              <a:rPr u="none" spc="-25" dirty="0"/>
              <a:t>2.</a:t>
            </a:r>
            <a:r>
              <a:rPr u="none" spc="-150" dirty="0"/>
              <a:t> </a:t>
            </a:r>
            <a:r>
              <a:rPr u="none" spc="-60" dirty="0"/>
              <a:t>MapReduce</a:t>
            </a:r>
          </a:p>
        </p:txBody>
      </p:sp>
      <p:sp>
        <p:nvSpPr>
          <p:cNvPr id="4" name="object 4"/>
          <p:cNvSpPr txBox="1"/>
          <p:nvPr/>
        </p:nvSpPr>
        <p:spPr>
          <a:xfrm>
            <a:off x="1084580" y="1807591"/>
            <a:ext cx="9765665" cy="1175322"/>
          </a:xfrm>
          <a:prstGeom prst="rect">
            <a:avLst/>
          </a:prstGeom>
        </p:spPr>
        <p:txBody>
          <a:bodyPr vert="horz" wrap="square" lIns="0" tIns="71755" rIns="0" bIns="0" rtlCol="0">
            <a:spAutoFit/>
          </a:bodyPr>
          <a:lstStyle/>
          <a:p>
            <a:pPr marL="104139" marR="365125" indent="-92075">
              <a:lnSpc>
                <a:spcPts val="1920"/>
              </a:lnSpc>
              <a:spcBef>
                <a:spcPts val="565"/>
              </a:spcBef>
              <a:buClr>
                <a:srgbClr val="E38312"/>
              </a:buClr>
              <a:buSzPct val="95000"/>
              <a:buFont typeface="Wingdings"/>
              <a:buChar char=""/>
              <a:tabLst>
                <a:tab pos="215900" algn="l"/>
              </a:tabLst>
            </a:pPr>
            <a:r>
              <a:rPr sz="2000" b="1" spc="-5" dirty="0">
                <a:solidFill>
                  <a:srgbClr val="404040"/>
                </a:solidFill>
                <a:latin typeface="Calibri"/>
                <a:cs typeface="Calibri"/>
              </a:rPr>
              <a:t>MapReduce </a:t>
            </a:r>
            <a:r>
              <a:rPr sz="2000" dirty="0">
                <a:solidFill>
                  <a:srgbClr val="404040"/>
                </a:solidFill>
                <a:latin typeface="Calibri"/>
                <a:cs typeface="Calibri"/>
              </a:rPr>
              <a:t>is a </a:t>
            </a:r>
            <a:r>
              <a:rPr sz="2000" spc="-10" dirty="0">
                <a:solidFill>
                  <a:srgbClr val="404040"/>
                </a:solidFill>
                <a:latin typeface="Calibri"/>
                <a:cs typeface="Calibri"/>
              </a:rPr>
              <a:t>programming </a:t>
            </a:r>
            <a:r>
              <a:rPr sz="2000" dirty="0">
                <a:solidFill>
                  <a:srgbClr val="404040"/>
                </a:solidFill>
                <a:latin typeface="Calibri"/>
                <a:cs typeface="Calibri"/>
              </a:rPr>
              <a:t>model </a:t>
            </a:r>
            <a:r>
              <a:rPr sz="2000" spc="-15" dirty="0">
                <a:solidFill>
                  <a:srgbClr val="404040"/>
                </a:solidFill>
                <a:latin typeface="Calibri"/>
                <a:cs typeface="Calibri"/>
              </a:rPr>
              <a:t>for </a:t>
            </a:r>
            <a:r>
              <a:rPr sz="2000" spc="-10" dirty="0">
                <a:solidFill>
                  <a:srgbClr val="404040"/>
                </a:solidFill>
                <a:latin typeface="Calibri"/>
                <a:cs typeface="Calibri"/>
              </a:rPr>
              <a:t>processing </a:t>
            </a:r>
            <a:r>
              <a:rPr sz="2000" dirty="0">
                <a:solidFill>
                  <a:srgbClr val="404040"/>
                </a:solidFill>
                <a:latin typeface="Calibri"/>
                <a:cs typeface="Calibri"/>
              </a:rPr>
              <a:t>and </a:t>
            </a:r>
            <a:r>
              <a:rPr sz="2000" spc="-10" dirty="0">
                <a:solidFill>
                  <a:srgbClr val="404040"/>
                </a:solidFill>
                <a:latin typeface="Calibri"/>
                <a:cs typeface="Calibri"/>
              </a:rPr>
              <a:t>generating large </a:t>
            </a:r>
            <a:r>
              <a:rPr sz="2000" spc="-15" dirty="0">
                <a:solidFill>
                  <a:srgbClr val="404040"/>
                </a:solidFill>
                <a:latin typeface="Calibri"/>
                <a:cs typeface="Calibri"/>
              </a:rPr>
              <a:t>data </a:t>
            </a:r>
            <a:r>
              <a:rPr sz="2000" spc="-5" dirty="0">
                <a:solidFill>
                  <a:srgbClr val="404040"/>
                </a:solidFill>
                <a:latin typeface="Calibri"/>
                <a:cs typeface="Calibri"/>
              </a:rPr>
              <a:t>sets with </a:t>
            </a:r>
            <a:r>
              <a:rPr sz="2000" dirty="0">
                <a:solidFill>
                  <a:srgbClr val="404040"/>
                </a:solidFill>
                <a:latin typeface="Calibri"/>
                <a:cs typeface="Calibri"/>
              </a:rPr>
              <a:t>a  </a:t>
            </a:r>
            <a:r>
              <a:rPr sz="2000" spc="-10" dirty="0">
                <a:solidFill>
                  <a:srgbClr val="404040"/>
                </a:solidFill>
                <a:latin typeface="Calibri"/>
                <a:cs typeface="Calibri"/>
              </a:rPr>
              <a:t>parallel, distributed </a:t>
            </a:r>
            <a:r>
              <a:rPr sz="2000" spc="-5" dirty="0">
                <a:solidFill>
                  <a:srgbClr val="404040"/>
                </a:solidFill>
                <a:latin typeface="Calibri"/>
                <a:cs typeface="Calibri"/>
              </a:rPr>
              <a:t>algorithm on </a:t>
            </a:r>
            <a:r>
              <a:rPr sz="2000" dirty="0">
                <a:solidFill>
                  <a:srgbClr val="404040"/>
                </a:solidFill>
                <a:latin typeface="Calibri"/>
                <a:cs typeface="Calibri"/>
              </a:rPr>
              <a:t>a</a:t>
            </a:r>
            <a:r>
              <a:rPr sz="2000" spc="50" dirty="0">
                <a:solidFill>
                  <a:srgbClr val="404040"/>
                </a:solidFill>
                <a:latin typeface="Calibri"/>
                <a:cs typeface="Calibri"/>
              </a:rPr>
              <a:t> </a:t>
            </a:r>
            <a:r>
              <a:rPr sz="2000" spc="-35" dirty="0">
                <a:solidFill>
                  <a:srgbClr val="404040"/>
                </a:solidFill>
                <a:latin typeface="Calibri"/>
                <a:cs typeface="Calibri"/>
              </a:rPr>
              <a:t>cluster.</a:t>
            </a:r>
            <a:endParaRPr sz="2000" dirty="0">
              <a:latin typeface="Calibri"/>
              <a:cs typeface="Calibri"/>
            </a:endParaRPr>
          </a:p>
          <a:p>
            <a:pPr>
              <a:lnSpc>
                <a:spcPct val="100000"/>
              </a:lnSpc>
              <a:buClr>
                <a:srgbClr val="E38312"/>
              </a:buClr>
              <a:buFont typeface="Wingdings"/>
              <a:buChar char=""/>
            </a:pPr>
            <a:endParaRPr sz="2000" dirty="0">
              <a:latin typeface="Calibri"/>
              <a:cs typeface="Calibri"/>
            </a:endParaRPr>
          </a:p>
          <a:p>
            <a:pPr>
              <a:lnSpc>
                <a:spcPct val="100000"/>
              </a:lnSpc>
              <a:spcBef>
                <a:spcPts val="45"/>
              </a:spcBef>
              <a:buClr>
                <a:srgbClr val="E38312"/>
              </a:buClr>
            </a:pPr>
            <a:r>
              <a:rPr lang="en-CA" sz="2000" spc="-10" dirty="0">
                <a:solidFill>
                  <a:srgbClr val="404040"/>
                </a:solidFill>
                <a:latin typeface="Calibri"/>
                <a:cs typeface="Calibri"/>
              </a:rPr>
              <a:t>  Further explained well by Sairam</a:t>
            </a:r>
            <a:endParaRPr sz="2000" spc="-10" dirty="0">
              <a:solidFill>
                <a:srgbClr val="404040"/>
              </a:solidFill>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3291" y="1737360"/>
            <a:ext cx="9966960" cy="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
        <p:nvSpPr>
          <p:cNvPr id="3" name="object 3"/>
          <p:cNvSpPr txBox="1">
            <a:spLocks noGrp="1"/>
          </p:cNvSpPr>
          <p:nvPr>
            <p:ph type="title"/>
          </p:nvPr>
        </p:nvSpPr>
        <p:spPr>
          <a:xfrm>
            <a:off x="1176324" y="292353"/>
            <a:ext cx="3707765" cy="756920"/>
          </a:xfrm>
          <a:prstGeom prst="rect">
            <a:avLst/>
          </a:prstGeom>
        </p:spPr>
        <p:txBody>
          <a:bodyPr vert="horz" wrap="square" lIns="0" tIns="12700" rIns="0" bIns="0" rtlCol="0">
            <a:spAutoFit/>
          </a:bodyPr>
          <a:lstStyle/>
          <a:p>
            <a:pPr marL="12700">
              <a:lnSpc>
                <a:spcPct val="100000"/>
              </a:lnSpc>
              <a:spcBef>
                <a:spcPts val="100"/>
              </a:spcBef>
            </a:pPr>
            <a:r>
              <a:rPr u="none" spc="-75" dirty="0"/>
              <a:t>Pros </a:t>
            </a:r>
            <a:r>
              <a:rPr u="none" spc="-25" dirty="0"/>
              <a:t>of</a:t>
            </a:r>
            <a:r>
              <a:rPr u="none" spc="-225" dirty="0"/>
              <a:t> </a:t>
            </a:r>
            <a:r>
              <a:rPr u="none" spc="-45" dirty="0"/>
              <a:t>Hadoop</a:t>
            </a:r>
          </a:p>
        </p:txBody>
      </p:sp>
      <p:sp>
        <p:nvSpPr>
          <p:cNvPr id="4" name="object 4"/>
          <p:cNvSpPr txBox="1"/>
          <p:nvPr/>
        </p:nvSpPr>
        <p:spPr>
          <a:xfrm>
            <a:off x="2332989" y="2032807"/>
            <a:ext cx="3133090" cy="2837180"/>
          </a:xfrm>
          <a:prstGeom prst="rect">
            <a:avLst/>
          </a:prstGeom>
        </p:spPr>
        <p:txBody>
          <a:bodyPr vert="horz" wrap="square" lIns="0" tIns="148590" rIns="0" bIns="0" rtlCol="0">
            <a:spAutoFit/>
          </a:bodyPr>
          <a:lstStyle/>
          <a:p>
            <a:pPr marL="469900" indent="-457200">
              <a:lnSpc>
                <a:spcPct val="100000"/>
              </a:lnSpc>
              <a:spcBef>
                <a:spcPts val="1170"/>
              </a:spcBef>
              <a:buClr>
                <a:srgbClr val="E38312"/>
              </a:buClr>
              <a:buAutoNum type="arabicPeriod"/>
              <a:tabLst>
                <a:tab pos="469265" algn="l"/>
                <a:tab pos="469900" algn="l"/>
              </a:tabLst>
            </a:pPr>
            <a:r>
              <a:rPr sz="2800" b="1" spc="-10" dirty="0">
                <a:solidFill>
                  <a:srgbClr val="404040"/>
                </a:solidFill>
                <a:latin typeface="Calibri"/>
                <a:cs typeface="Calibri"/>
              </a:rPr>
              <a:t>Computing</a:t>
            </a:r>
            <a:r>
              <a:rPr sz="2800" b="1" spc="-20" dirty="0">
                <a:solidFill>
                  <a:srgbClr val="404040"/>
                </a:solidFill>
                <a:latin typeface="Calibri"/>
                <a:cs typeface="Calibri"/>
              </a:rPr>
              <a:t> </a:t>
            </a:r>
            <a:r>
              <a:rPr sz="2800" b="1" spc="-10" dirty="0">
                <a:solidFill>
                  <a:srgbClr val="404040"/>
                </a:solidFill>
                <a:latin typeface="Calibri"/>
                <a:cs typeface="Calibri"/>
              </a:rPr>
              <a:t>power</a:t>
            </a:r>
            <a:endParaRPr sz="2800" dirty="0">
              <a:latin typeface="Calibri"/>
              <a:cs typeface="Calibri"/>
            </a:endParaRPr>
          </a:p>
          <a:p>
            <a:pPr marL="469900" indent="-457200">
              <a:lnSpc>
                <a:spcPct val="100000"/>
              </a:lnSpc>
              <a:spcBef>
                <a:spcPts val="1070"/>
              </a:spcBef>
              <a:buClr>
                <a:srgbClr val="E38312"/>
              </a:buClr>
              <a:buAutoNum type="arabicPeriod"/>
              <a:tabLst>
                <a:tab pos="469265" algn="l"/>
                <a:tab pos="469900" algn="l"/>
              </a:tabLst>
            </a:pPr>
            <a:r>
              <a:rPr sz="2800" b="1" spc="-10" dirty="0">
                <a:solidFill>
                  <a:srgbClr val="404040"/>
                </a:solidFill>
                <a:latin typeface="Calibri"/>
                <a:cs typeface="Calibri"/>
              </a:rPr>
              <a:t>Flexibility</a:t>
            </a:r>
            <a:endParaRPr sz="2800" dirty="0">
              <a:latin typeface="Calibri"/>
              <a:cs typeface="Calibri"/>
            </a:endParaRPr>
          </a:p>
          <a:p>
            <a:pPr marL="469900" indent="-457200">
              <a:lnSpc>
                <a:spcPct val="100000"/>
              </a:lnSpc>
              <a:spcBef>
                <a:spcPts val="1070"/>
              </a:spcBef>
              <a:buClr>
                <a:srgbClr val="E38312"/>
              </a:buClr>
              <a:buAutoNum type="arabicPeriod"/>
              <a:tabLst>
                <a:tab pos="469265" algn="l"/>
                <a:tab pos="469900" algn="l"/>
              </a:tabLst>
            </a:pPr>
            <a:r>
              <a:rPr sz="2800" b="1" spc="-20" dirty="0">
                <a:solidFill>
                  <a:srgbClr val="404040"/>
                </a:solidFill>
                <a:latin typeface="Calibri"/>
                <a:cs typeface="Calibri"/>
              </a:rPr>
              <a:t>Fault</a:t>
            </a:r>
            <a:r>
              <a:rPr sz="2800" b="1" spc="10" dirty="0">
                <a:solidFill>
                  <a:srgbClr val="404040"/>
                </a:solidFill>
                <a:latin typeface="Calibri"/>
                <a:cs typeface="Calibri"/>
              </a:rPr>
              <a:t> </a:t>
            </a:r>
            <a:r>
              <a:rPr sz="2800" b="1" spc="-40" dirty="0">
                <a:solidFill>
                  <a:srgbClr val="404040"/>
                </a:solidFill>
                <a:latin typeface="Calibri"/>
                <a:cs typeface="Calibri"/>
              </a:rPr>
              <a:t>Tolerance</a:t>
            </a:r>
            <a:endParaRPr sz="2800" dirty="0">
              <a:latin typeface="Calibri"/>
              <a:cs typeface="Calibri"/>
            </a:endParaRPr>
          </a:p>
          <a:p>
            <a:pPr marL="469900" indent="-457200">
              <a:lnSpc>
                <a:spcPct val="100000"/>
              </a:lnSpc>
              <a:spcBef>
                <a:spcPts val="1060"/>
              </a:spcBef>
              <a:buClr>
                <a:srgbClr val="E38312"/>
              </a:buClr>
              <a:buAutoNum type="arabicPeriod"/>
              <a:tabLst>
                <a:tab pos="469265" algn="l"/>
                <a:tab pos="469900" algn="l"/>
              </a:tabLst>
            </a:pPr>
            <a:r>
              <a:rPr sz="2800" b="1" spc="-5" dirty="0">
                <a:solidFill>
                  <a:srgbClr val="404040"/>
                </a:solidFill>
                <a:latin typeface="Calibri"/>
                <a:cs typeface="Calibri"/>
              </a:rPr>
              <a:t>Low</a:t>
            </a:r>
            <a:r>
              <a:rPr sz="2800" b="1" spc="5" dirty="0">
                <a:solidFill>
                  <a:srgbClr val="404040"/>
                </a:solidFill>
                <a:latin typeface="Calibri"/>
                <a:cs typeface="Calibri"/>
              </a:rPr>
              <a:t> </a:t>
            </a:r>
            <a:r>
              <a:rPr sz="2800" b="1" spc="-15" dirty="0">
                <a:solidFill>
                  <a:srgbClr val="404040"/>
                </a:solidFill>
                <a:latin typeface="Calibri"/>
                <a:cs typeface="Calibri"/>
              </a:rPr>
              <a:t>Cost</a:t>
            </a:r>
            <a:endParaRPr sz="2800" dirty="0">
              <a:latin typeface="Calibri"/>
              <a:cs typeface="Calibri"/>
            </a:endParaRPr>
          </a:p>
          <a:p>
            <a:pPr marL="469900" indent="-457200">
              <a:lnSpc>
                <a:spcPct val="100000"/>
              </a:lnSpc>
              <a:spcBef>
                <a:spcPts val="1065"/>
              </a:spcBef>
              <a:buClr>
                <a:srgbClr val="E38312"/>
              </a:buClr>
              <a:buAutoNum type="arabicPeriod"/>
              <a:tabLst>
                <a:tab pos="469265" algn="l"/>
                <a:tab pos="469900" algn="l"/>
              </a:tabLst>
            </a:pPr>
            <a:r>
              <a:rPr sz="2800" b="1" spc="-5" dirty="0">
                <a:solidFill>
                  <a:srgbClr val="404040"/>
                </a:solidFill>
                <a:latin typeface="Calibri"/>
                <a:cs typeface="Calibri"/>
              </a:rPr>
              <a:t>Scalability</a:t>
            </a:r>
            <a:endParaRPr sz="2800" dirty="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flipV="1">
            <a:off x="1193291" y="1143000"/>
            <a:ext cx="9966960" cy="304800"/>
          </a:xfrm>
          <a:custGeom>
            <a:avLst/>
            <a:gdLst/>
            <a:ahLst/>
            <a:cxnLst/>
            <a:rect l="l" t="t" r="r" b="b"/>
            <a:pathLst>
              <a:path w="9966960">
                <a:moveTo>
                  <a:pt x="0" y="0"/>
                </a:moveTo>
                <a:lnTo>
                  <a:pt x="9966960" y="0"/>
                </a:lnTo>
              </a:path>
            </a:pathLst>
          </a:custGeom>
          <a:ln w="6096">
            <a:solidFill>
              <a:srgbClr val="7E7E7E"/>
            </a:solidFill>
          </a:ln>
        </p:spPr>
        <p:txBody>
          <a:bodyPr wrap="square" lIns="0" tIns="0" rIns="0" bIns="0" rtlCol="0"/>
          <a:lstStyle/>
          <a:p>
            <a:endParaRPr/>
          </a:p>
        </p:txBody>
      </p:sp>
      <p:sp>
        <p:nvSpPr>
          <p:cNvPr id="3" name="object 3"/>
          <p:cNvSpPr txBox="1">
            <a:spLocks noGrp="1"/>
          </p:cNvSpPr>
          <p:nvPr>
            <p:ph type="title"/>
          </p:nvPr>
        </p:nvSpPr>
        <p:spPr>
          <a:xfrm>
            <a:off x="1176324" y="232359"/>
            <a:ext cx="3855720" cy="757555"/>
          </a:xfrm>
          <a:prstGeom prst="rect">
            <a:avLst/>
          </a:prstGeom>
        </p:spPr>
        <p:txBody>
          <a:bodyPr vert="horz" wrap="square" lIns="0" tIns="12700" rIns="0" bIns="0" rtlCol="0">
            <a:spAutoFit/>
          </a:bodyPr>
          <a:lstStyle/>
          <a:p>
            <a:pPr marL="12700">
              <a:lnSpc>
                <a:spcPct val="100000"/>
              </a:lnSpc>
              <a:spcBef>
                <a:spcPts val="100"/>
              </a:spcBef>
            </a:pPr>
            <a:r>
              <a:rPr u="none" spc="-40" dirty="0"/>
              <a:t>Cons </a:t>
            </a:r>
            <a:r>
              <a:rPr u="none" spc="-25" dirty="0"/>
              <a:t>of</a:t>
            </a:r>
            <a:r>
              <a:rPr u="none" spc="-210" dirty="0"/>
              <a:t> </a:t>
            </a:r>
            <a:r>
              <a:rPr u="none" spc="-45" dirty="0"/>
              <a:t>Hadoop</a:t>
            </a:r>
          </a:p>
        </p:txBody>
      </p:sp>
      <p:sp>
        <p:nvSpPr>
          <p:cNvPr id="4" name="object 4"/>
          <p:cNvSpPr txBox="1"/>
          <p:nvPr/>
        </p:nvSpPr>
        <p:spPr>
          <a:xfrm>
            <a:off x="1001979" y="1773707"/>
            <a:ext cx="9920605" cy="4109085"/>
          </a:xfrm>
          <a:prstGeom prst="rect">
            <a:avLst/>
          </a:prstGeom>
        </p:spPr>
        <p:txBody>
          <a:bodyPr vert="horz" wrap="square" lIns="0" tIns="155575" rIns="0" bIns="0" rtlCol="0">
            <a:spAutoFit/>
          </a:bodyPr>
          <a:lstStyle/>
          <a:p>
            <a:pPr marL="291465" indent="-279400">
              <a:lnSpc>
                <a:spcPct val="100000"/>
              </a:lnSpc>
              <a:spcBef>
                <a:spcPts val="1225"/>
              </a:spcBef>
              <a:buClr>
                <a:srgbClr val="FFC000"/>
              </a:buClr>
              <a:buAutoNum type="arabicPeriod"/>
              <a:tabLst>
                <a:tab pos="292100" algn="l"/>
              </a:tabLst>
            </a:pPr>
            <a:r>
              <a:rPr sz="2200" b="1" spc="-20" dirty="0">
                <a:solidFill>
                  <a:srgbClr val="404040"/>
                </a:solidFill>
                <a:latin typeface="Calibri"/>
                <a:cs typeface="Calibri"/>
              </a:rPr>
              <a:t>Integration </a:t>
            </a:r>
            <a:r>
              <a:rPr sz="2200" b="1" spc="-10" dirty="0">
                <a:solidFill>
                  <a:srgbClr val="404040"/>
                </a:solidFill>
                <a:latin typeface="Calibri"/>
                <a:cs typeface="Calibri"/>
              </a:rPr>
              <a:t>with </a:t>
            </a:r>
            <a:r>
              <a:rPr sz="2200" b="1" spc="-15" dirty="0">
                <a:solidFill>
                  <a:srgbClr val="404040"/>
                </a:solidFill>
                <a:latin typeface="Calibri"/>
                <a:cs typeface="Calibri"/>
              </a:rPr>
              <a:t>existing</a:t>
            </a:r>
            <a:r>
              <a:rPr sz="2200" b="1" spc="75" dirty="0">
                <a:solidFill>
                  <a:srgbClr val="404040"/>
                </a:solidFill>
                <a:latin typeface="Calibri"/>
                <a:cs typeface="Calibri"/>
              </a:rPr>
              <a:t> </a:t>
            </a:r>
            <a:r>
              <a:rPr sz="2200" b="1" spc="-20" dirty="0">
                <a:solidFill>
                  <a:srgbClr val="404040"/>
                </a:solidFill>
                <a:latin typeface="Calibri"/>
                <a:cs typeface="Calibri"/>
              </a:rPr>
              <a:t>systems</a:t>
            </a:r>
            <a:endParaRPr sz="2200" dirty="0">
              <a:latin typeface="Calibri"/>
              <a:cs typeface="Calibri"/>
            </a:endParaRPr>
          </a:p>
          <a:p>
            <a:pPr marL="12700" marR="595630">
              <a:lnSpc>
                <a:spcPts val="2380"/>
              </a:lnSpc>
              <a:spcBef>
                <a:spcPts val="1425"/>
              </a:spcBef>
            </a:pPr>
            <a:r>
              <a:rPr sz="2200" spc="-5" dirty="0">
                <a:solidFill>
                  <a:srgbClr val="404040"/>
                </a:solidFill>
                <a:latin typeface="Calibri"/>
                <a:cs typeface="Calibri"/>
              </a:rPr>
              <a:t>Hadoop is </a:t>
            </a:r>
            <a:r>
              <a:rPr sz="2200" spc="-10" dirty="0">
                <a:solidFill>
                  <a:srgbClr val="404040"/>
                </a:solidFill>
                <a:latin typeface="Calibri"/>
                <a:cs typeface="Calibri"/>
              </a:rPr>
              <a:t>not </a:t>
            </a:r>
            <a:r>
              <a:rPr sz="2200" spc="-5" dirty="0">
                <a:solidFill>
                  <a:srgbClr val="404040"/>
                </a:solidFill>
                <a:latin typeface="Calibri"/>
                <a:cs typeface="Calibri"/>
              </a:rPr>
              <a:t>optimised </a:t>
            </a:r>
            <a:r>
              <a:rPr sz="2200" spc="-20" dirty="0">
                <a:solidFill>
                  <a:srgbClr val="404040"/>
                </a:solidFill>
                <a:latin typeface="Calibri"/>
                <a:cs typeface="Calibri"/>
              </a:rPr>
              <a:t>for </a:t>
            </a:r>
            <a:r>
              <a:rPr sz="2200" spc="-5" dirty="0">
                <a:solidFill>
                  <a:srgbClr val="404040"/>
                </a:solidFill>
                <a:latin typeface="Calibri"/>
                <a:cs typeface="Calibri"/>
              </a:rPr>
              <a:t>ease </a:t>
            </a:r>
            <a:r>
              <a:rPr sz="2200" spc="-20" dirty="0">
                <a:solidFill>
                  <a:srgbClr val="404040"/>
                </a:solidFill>
                <a:latin typeface="Calibri"/>
                <a:cs typeface="Calibri"/>
              </a:rPr>
              <a:t>for </a:t>
            </a:r>
            <a:r>
              <a:rPr sz="2200" spc="-10" dirty="0">
                <a:solidFill>
                  <a:srgbClr val="404040"/>
                </a:solidFill>
                <a:latin typeface="Calibri"/>
                <a:cs typeface="Calibri"/>
              </a:rPr>
              <a:t>use. Installing </a:t>
            </a:r>
            <a:r>
              <a:rPr sz="2200" spc="-5" dirty="0">
                <a:solidFill>
                  <a:srgbClr val="404040"/>
                </a:solidFill>
                <a:latin typeface="Calibri"/>
                <a:cs typeface="Calibri"/>
              </a:rPr>
              <a:t>and </a:t>
            </a:r>
            <a:r>
              <a:rPr sz="2200" spc="-15" dirty="0">
                <a:solidFill>
                  <a:srgbClr val="404040"/>
                </a:solidFill>
                <a:latin typeface="Calibri"/>
                <a:cs typeface="Calibri"/>
              </a:rPr>
              <a:t>integrating </a:t>
            </a:r>
            <a:r>
              <a:rPr sz="2200" spc="-5" dirty="0">
                <a:solidFill>
                  <a:srgbClr val="404040"/>
                </a:solidFill>
                <a:latin typeface="Calibri"/>
                <a:cs typeface="Calibri"/>
              </a:rPr>
              <a:t>with </a:t>
            </a:r>
            <a:r>
              <a:rPr sz="2200" spc="-15" dirty="0">
                <a:solidFill>
                  <a:srgbClr val="404040"/>
                </a:solidFill>
                <a:latin typeface="Calibri"/>
                <a:cs typeface="Calibri"/>
              </a:rPr>
              <a:t>existing  </a:t>
            </a:r>
            <a:r>
              <a:rPr sz="2200" spc="-10" dirty="0">
                <a:solidFill>
                  <a:srgbClr val="404040"/>
                </a:solidFill>
                <a:latin typeface="Calibri"/>
                <a:cs typeface="Calibri"/>
              </a:rPr>
              <a:t>databases might </a:t>
            </a:r>
            <a:r>
              <a:rPr sz="2200" spc="-20" dirty="0">
                <a:solidFill>
                  <a:srgbClr val="404040"/>
                </a:solidFill>
                <a:latin typeface="Calibri"/>
                <a:cs typeface="Calibri"/>
              </a:rPr>
              <a:t>prove to </a:t>
            </a:r>
            <a:r>
              <a:rPr sz="2200" spc="-5" dirty="0">
                <a:solidFill>
                  <a:srgbClr val="404040"/>
                </a:solidFill>
                <a:latin typeface="Calibri"/>
                <a:cs typeface="Calibri"/>
              </a:rPr>
              <a:t>be </a:t>
            </a:r>
            <a:r>
              <a:rPr sz="2200" spc="-10" dirty="0">
                <a:solidFill>
                  <a:srgbClr val="404040"/>
                </a:solidFill>
                <a:latin typeface="Calibri"/>
                <a:cs typeface="Calibri"/>
              </a:rPr>
              <a:t>difficult, </a:t>
            </a:r>
            <a:r>
              <a:rPr sz="2200" spc="-5" dirty="0">
                <a:solidFill>
                  <a:srgbClr val="404040"/>
                </a:solidFill>
                <a:latin typeface="Calibri"/>
                <a:cs typeface="Calibri"/>
              </a:rPr>
              <a:t>especially since </a:t>
            </a:r>
            <a:r>
              <a:rPr sz="2200" spc="-10" dirty="0">
                <a:solidFill>
                  <a:srgbClr val="404040"/>
                </a:solidFill>
                <a:latin typeface="Calibri"/>
                <a:cs typeface="Calibri"/>
              </a:rPr>
              <a:t>there </a:t>
            </a:r>
            <a:r>
              <a:rPr sz="2200" spc="-5" dirty="0">
                <a:solidFill>
                  <a:srgbClr val="404040"/>
                </a:solidFill>
                <a:latin typeface="Calibri"/>
                <a:cs typeface="Calibri"/>
              </a:rPr>
              <a:t>is no </a:t>
            </a:r>
            <a:r>
              <a:rPr sz="2200" spc="-10" dirty="0">
                <a:solidFill>
                  <a:srgbClr val="404040"/>
                </a:solidFill>
                <a:latin typeface="Calibri"/>
                <a:cs typeface="Calibri"/>
              </a:rPr>
              <a:t>software support  </a:t>
            </a:r>
            <a:r>
              <a:rPr sz="2200" spc="-15" dirty="0">
                <a:solidFill>
                  <a:srgbClr val="404040"/>
                </a:solidFill>
                <a:latin typeface="Calibri"/>
                <a:cs typeface="Calibri"/>
              </a:rPr>
              <a:t>provided.</a:t>
            </a:r>
            <a:endParaRPr sz="2200" dirty="0">
              <a:latin typeface="Calibri"/>
              <a:cs typeface="Calibri"/>
            </a:endParaRPr>
          </a:p>
          <a:p>
            <a:pPr marL="291465" indent="-279400">
              <a:lnSpc>
                <a:spcPct val="100000"/>
              </a:lnSpc>
              <a:spcBef>
                <a:spcPts val="1100"/>
              </a:spcBef>
              <a:buClr>
                <a:srgbClr val="FFC000"/>
              </a:buClr>
              <a:buAutoNum type="arabicPeriod" startAt="2"/>
              <a:tabLst>
                <a:tab pos="292100" algn="l"/>
              </a:tabLst>
            </a:pPr>
            <a:r>
              <a:rPr sz="2200" b="1" spc="-15" dirty="0">
                <a:solidFill>
                  <a:srgbClr val="404040"/>
                </a:solidFill>
                <a:latin typeface="Calibri"/>
                <a:cs typeface="Calibri"/>
              </a:rPr>
              <a:t>Administration </a:t>
            </a:r>
            <a:r>
              <a:rPr sz="2200" b="1" spc="-10" dirty="0">
                <a:solidFill>
                  <a:srgbClr val="404040"/>
                </a:solidFill>
                <a:latin typeface="Calibri"/>
                <a:cs typeface="Calibri"/>
              </a:rPr>
              <a:t>and ease </a:t>
            </a:r>
            <a:r>
              <a:rPr sz="2200" b="1" spc="-5" dirty="0">
                <a:solidFill>
                  <a:srgbClr val="404040"/>
                </a:solidFill>
                <a:latin typeface="Calibri"/>
                <a:cs typeface="Calibri"/>
              </a:rPr>
              <a:t>of</a:t>
            </a:r>
            <a:r>
              <a:rPr sz="2200" b="1" spc="100" dirty="0">
                <a:solidFill>
                  <a:srgbClr val="404040"/>
                </a:solidFill>
                <a:latin typeface="Calibri"/>
                <a:cs typeface="Calibri"/>
              </a:rPr>
              <a:t> </a:t>
            </a:r>
            <a:r>
              <a:rPr sz="2200" b="1" spc="-5" dirty="0">
                <a:solidFill>
                  <a:srgbClr val="404040"/>
                </a:solidFill>
                <a:latin typeface="Calibri"/>
                <a:cs typeface="Calibri"/>
              </a:rPr>
              <a:t>use</a:t>
            </a:r>
            <a:endParaRPr sz="2200" dirty="0">
              <a:latin typeface="Calibri"/>
              <a:cs typeface="Calibri"/>
            </a:endParaRPr>
          </a:p>
          <a:p>
            <a:pPr marL="12700" marR="5080">
              <a:lnSpc>
                <a:spcPts val="2380"/>
              </a:lnSpc>
              <a:spcBef>
                <a:spcPts val="1435"/>
              </a:spcBef>
            </a:pPr>
            <a:r>
              <a:rPr sz="2200" spc="-5" dirty="0">
                <a:solidFill>
                  <a:srgbClr val="404040"/>
                </a:solidFill>
                <a:latin typeface="Calibri"/>
                <a:cs typeface="Calibri"/>
              </a:rPr>
              <a:t>Hadoop </a:t>
            </a:r>
            <a:r>
              <a:rPr sz="2200" spc="-10" dirty="0">
                <a:solidFill>
                  <a:srgbClr val="404040"/>
                </a:solidFill>
                <a:latin typeface="Calibri"/>
                <a:cs typeface="Calibri"/>
              </a:rPr>
              <a:t>requires knowledge </a:t>
            </a:r>
            <a:r>
              <a:rPr sz="2200" spc="-5" dirty="0">
                <a:solidFill>
                  <a:srgbClr val="404040"/>
                </a:solidFill>
                <a:latin typeface="Calibri"/>
                <a:cs typeface="Calibri"/>
              </a:rPr>
              <a:t>of </a:t>
            </a:r>
            <a:r>
              <a:rPr sz="2200" spc="-10" dirty="0">
                <a:solidFill>
                  <a:srgbClr val="404040"/>
                </a:solidFill>
                <a:latin typeface="Calibri"/>
                <a:cs typeface="Calibri"/>
              </a:rPr>
              <a:t>MapReduce, </a:t>
            </a:r>
            <a:r>
              <a:rPr sz="2200" spc="-5" dirty="0">
                <a:solidFill>
                  <a:srgbClr val="404040"/>
                </a:solidFill>
                <a:latin typeface="Calibri"/>
                <a:cs typeface="Calibri"/>
              </a:rPr>
              <a:t>while </a:t>
            </a:r>
            <a:r>
              <a:rPr sz="2200" spc="-10" dirty="0">
                <a:solidFill>
                  <a:srgbClr val="404040"/>
                </a:solidFill>
                <a:latin typeface="Calibri"/>
                <a:cs typeface="Calibri"/>
              </a:rPr>
              <a:t>most </a:t>
            </a:r>
            <a:r>
              <a:rPr sz="2200" spc="-20" dirty="0">
                <a:solidFill>
                  <a:srgbClr val="404040"/>
                </a:solidFill>
                <a:latin typeface="Calibri"/>
                <a:cs typeface="Calibri"/>
              </a:rPr>
              <a:t>data </a:t>
            </a:r>
            <a:r>
              <a:rPr sz="2200" spc="-10" dirty="0">
                <a:solidFill>
                  <a:srgbClr val="404040"/>
                </a:solidFill>
                <a:latin typeface="Calibri"/>
                <a:cs typeface="Calibri"/>
              </a:rPr>
              <a:t>practitioners use SQL. This  </a:t>
            </a:r>
            <a:r>
              <a:rPr sz="2200" spc="-5" dirty="0">
                <a:solidFill>
                  <a:srgbClr val="404040"/>
                </a:solidFill>
                <a:latin typeface="Calibri"/>
                <a:cs typeface="Calibri"/>
              </a:rPr>
              <a:t>means </a:t>
            </a:r>
            <a:r>
              <a:rPr sz="2200" spc="-10" dirty="0">
                <a:solidFill>
                  <a:srgbClr val="404040"/>
                </a:solidFill>
                <a:latin typeface="Calibri"/>
                <a:cs typeface="Calibri"/>
              </a:rPr>
              <a:t>significant training </a:t>
            </a:r>
            <a:r>
              <a:rPr sz="2200" spc="-20" dirty="0">
                <a:solidFill>
                  <a:srgbClr val="404040"/>
                </a:solidFill>
                <a:latin typeface="Calibri"/>
                <a:cs typeface="Calibri"/>
              </a:rPr>
              <a:t>may </a:t>
            </a:r>
            <a:r>
              <a:rPr sz="2200" spc="-5" dirty="0">
                <a:solidFill>
                  <a:srgbClr val="404040"/>
                </a:solidFill>
                <a:latin typeface="Calibri"/>
                <a:cs typeface="Calibri"/>
              </a:rPr>
              <a:t>be </a:t>
            </a:r>
            <a:r>
              <a:rPr sz="2200" spc="-10" dirty="0">
                <a:solidFill>
                  <a:srgbClr val="404040"/>
                </a:solidFill>
                <a:latin typeface="Calibri"/>
                <a:cs typeface="Calibri"/>
              </a:rPr>
              <a:t>required </a:t>
            </a:r>
            <a:r>
              <a:rPr sz="2200" spc="-20" dirty="0">
                <a:solidFill>
                  <a:srgbClr val="404040"/>
                </a:solidFill>
                <a:latin typeface="Calibri"/>
                <a:cs typeface="Calibri"/>
              </a:rPr>
              <a:t>to </a:t>
            </a:r>
            <a:r>
              <a:rPr sz="2200" spc="-10" dirty="0">
                <a:solidFill>
                  <a:srgbClr val="404040"/>
                </a:solidFill>
                <a:latin typeface="Calibri"/>
                <a:cs typeface="Calibri"/>
              </a:rPr>
              <a:t>administer </a:t>
            </a:r>
            <a:r>
              <a:rPr sz="2200" spc="-5" dirty="0">
                <a:solidFill>
                  <a:srgbClr val="404040"/>
                </a:solidFill>
                <a:latin typeface="Calibri"/>
                <a:cs typeface="Calibri"/>
              </a:rPr>
              <a:t>Hadoop</a:t>
            </a:r>
            <a:r>
              <a:rPr sz="2200" spc="85" dirty="0">
                <a:solidFill>
                  <a:srgbClr val="404040"/>
                </a:solidFill>
                <a:latin typeface="Calibri"/>
                <a:cs typeface="Calibri"/>
              </a:rPr>
              <a:t> </a:t>
            </a:r>
            <a:r>
              <a:rPr sz="2200" spc="-15" dirty="0">
                <a:solidFill>
                  <a:srgbClr val="404040"/>
                </a:solidFill>
                <a:latin typeface="Calibri"/>
                <a:cs typeface="Calibri"/>
              </a:rPr>
              <a:t>clusters.</a:t>
            </a:r>
            <a:endParaRPr sz="2200" dirty="0">
              <a:latin typeface="Calibri"/>
              <a:cs typeface="Calibri"/>
            </a:endParaRPr>
          </a:p>
          <a:p>
            <a:pPr marL="291465" indent="-279400">
              <a:lnSpc>
                <a:spcPct val="100000"/>
              </a:lnSpc>
              <a:spcBef>
                <a:spcPts val="1090"/>
              </a:spcBef>
              <a:buClr>
                <a:srgbClr val="FFC000"/>
              </a:buClr>
              <a:buAutoNum type="arabicPeriod" startAt="3"/>
              <a:tabLst>
                <a:tab pos="292100" algn="l"/>
              </a:tabLst>
            </a:pPr>
            <a:r>
              <a:rPr sz="2200" b="1" spc="-5" dirty="0">
                <a:solidFill>
                  <a:srgbClr val="404040"/>
                </a:solidFill>
                <a:latin typeface="Calibri"/>
                <a:cs typeface="Calibri"/>
              </a:rPr>
              <a:t>Security</a:t>
            </a:r>
            <a:endParaRPr sz="2200" dirty="0">
              <a:latin typeface="Calibri"/>
              <a:cs typeface="Calibri"/>
            </a:endParaRPr>
          </a:p>
          <a:p>
            <a:pPr marL="12700" marR="54610">
              <a:lnSpc>
                <a:spcPts val="2380"/>
              </a:lnSpc>
              <a:spcBef>
                <a:spcPts val="1435"/>
              </a:spcBef>
            </a:pPr>
            <a:r>
              <a:rPr sz="2200" spc="-5" dirty="0">
                <a:solidFill>
                  <a:srgbClr val="404040"/>
                </a:solidFill>
                <a:latin typeface="Calibri"/>
                <a:cs typeface="Calibri"/>
              </a:rPr>
              <a:t>Hadoop </a:t>
            </a:r>
            <a:r>
              <a:rPr sz="2200" spc="-10" dirty="0">
                <a:solidFill>
                  <a:srgbClr val="404040"/>
                </a:solidFill>
                <a:latin typeface="Calibri"/>
                <a:cs typeface="Calibri"/>
              </a:rPr>
              <a:t>lacks </a:t>
            </a:r>
            <a:r>
              <a:rPr sz="2200" spc="-5" dirty="0">
                <a:solidFill>
                  <a:srgbClr val="404040"/>
                </a:solidFill>
                <a:latin typeface="Calibri"/>
                <a:cs typeface="Calibri"/>
              </a:rPr>
              <a:t>the </a:t>
            </a:r>
            <a:r>
              <a:rPr sz="2200" spc="-10" dirty="0">
                <a:solidFill>
                  <a:srgbClr val="404040"/>
                </a:solidFill>
                <a:latin typeface="Calibri"/>
                <a:cs typeface="Calibri"/>
              </a:rPr>
              <a:t>level </a:t>
            </a:r>
            <a:r>
              <a:rPr sz="2200" dirty="0">
                <a:solidFill>
                  <a:srgbClr val="404040"/>
                </a:solidFill>
                <a:latin typeface="Calibri"/>
                <a:cs typeface="Calibri"/>
              </a:rPr>
              <a:t>of </a:t>
            </a:r>
            <a:r>
              <a:rPr sz="2200" spc="-10" dirty="0">
                <a:solidFill>
                  <a:srgbClr val="404040"/>
                </a:solidFill>
                <a:latin typeface="Calibri"/>
                <a:cs typeface="Calibri"/>
              </a:rPr>
              <a:t>security functionality </a:t>
            </a:r>
            <a:r>
              <a:rPr sz="2200" spc="-5" dirty="0">
                <a:solidFill>
                  <a:srgbClr val="404040"/>
                </a:solidFill>
                <a:latin typeface="Calibri"/>
                <a:cs typeface="Calibri"/>
              </a:rPr>
              <a:t>needed </a:t>
            </a:r>
            <a:r>
              <a:rPr sz="2200" spc="-20" dirty="0">
                <a:solidFill>
                  <a:srgbClr val="404040"/>
                </a:solidFill>
                <a:latin typeface="Calibri"/>
                <a:cs typeface="Calibri"/>
              </a:rPr>
              <a:t>for safe </a:t>
            </a:r>
            <a:r>
              <a:rPr sz="2200" spc="-10" dirty="0">
                <a:solidFill>
                  <a:srgbClr val="404040"/>
                </a:solidFill>
                <a:latin typeface="Calibri"/>
                <a:cs typeface="Calibri"/>
              </a:rPr>
              <a:t>enterprise deployment,  </a:t>
            </a:r>
            <a:r>
              <a:rPr sz="2200" spc="-5" dirty="0">
                <a:solidFill>
                  <a:srgbClr val="404040"/>
                </a:solidFill>
                <a:latin typeface="Calibri"/>
                <a:cs typeface="Calibri"/>
              </a:rPr>
              <a:t>especially if it </a:t>
            </a:r>
            <a:r>
              <a:rPr sz="2200" spc="-10" dirty="0">
                <a:solidFill>
                  <a:srgbClr val="404040"/>
                </a:solidFill>
                <a:latin typeface="Calibri"/>
                <a:cs typeface="Calibri"/>
              </a:rPr>
              <a:t>concerns sensitive</a:t>
            </a:r>
            <a:r>
              <a:rPr sz="2200" spc="30" dirty="0">
                <a:solidFill>
                  <a:srgbClr val="404040"/>
                </a:solidFill>
                <a:latin typeface="Calibri"/>
                <a:cs typeface="Calibri"/>
              </a:rPr>
              <a:t> </a:t>
            </a:r>
            <a:r>
              <a:rPr sz="2200" spc="-15" dirty="0">
                <a:solidFill>
                  <a:srgbClr val="404040"/>
                </a:solidFill>
                <a:latin typeface="Calibri"/>
                <a:cs typeface="Calibri"/>
              </a:rPr>
              <a:t>data.</a:t>
            </a:r>
            <a:endParaRPr sz="2200" dirty="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28E1-FCEE-46D0-926C-0F35710E640F}"/>
              </a:ext>
            </a:extLst>
          </p:cNvPr>
          <p:cNvSpPr>
            <a:spLocks noGrp="1"/>
          </p:cNvSpPr>
          <p:nvPr>
            <p:ph type="ctrTitle"/>
          </p:nvPr>
        </p:nvSpPr>
        <p:spPr/>
        <p:txBody>
          <a:bodyPr/>
          <a:lstStyle/>
          <a:p>
            <a:r>
              <a:rPr lang="en-US" dirty="0"/>
              <a:t>MAP REDUCE</a:t>
            </a:r>
            <a:endParaRPr lang="en-CA" dirty="0"/>
          </a:p>
        </p:txBody>
      </p:sp>
    </p:spTree>
    <p:extLst>
      <p:ext uri="{BB962C8B-B14F-4D97-AF65-F5344CB8AC3E}">
        <p14:creationId xmlns:p14="http://schemas.microsoft.com/office/powerpoint/2010/main" val="1073549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8865-B877-493B-ADB6-5F6D5094438F}"/>
              </a:ext>
            </a:extLst>
          </p:cNvPr>
          <p:cNvSpPr>
            <a:spLocks noGrp="1"/>
          </p:cNvSpPr>
          <p:nvPr>
            <p:ph type="title"/>
          </p:nvPr>
        </p:nvSpPr>
        <p:spPr/>
        <p:txBody>
          <a:bodyPr>
            <a:normAutofit fontScale="90000"/>
          </a:bodyPr>
          <a:lstStyle/>
          <a:p>
            <a:pPr rtl="0">
              <a:spcBef>
                <a:spcPts val="0"/>
              </a:spcBef>
              <a:spcAft>
                <a:spcPts val="0"/>
              </a:spcAft>
            </a:pPr>
            <a:br>
              <a:rPr lang="en-CA" sz="4000" b="0" i="0" u="none" strike="noStrike" dirty="0">
                <a:solidFill>
                  <a:srgbClr val="000000"/>
                </a:solidFill>
                <a:effectLst/>
                <a:latin typeface="Calibri" panose="020F0502020204030204" pitchFamily="34" charset="0"/>
              </a:rPr>
            </a:br>
            <a:br>
              <a:rPr lang="en-CA" sz="4000" b="0" i="0" u="none" strike="noStrike" dirty="0">
                <a:solidFill>
                  <a:srgbClr val="000000"/>
                </a:solidFill>
                <a:effectLst/>
                <a:latin typeface="Calibri" panose="020F0502020204030204" pitchFamily="34" charset="0"/>
              </a:rPr>
            </a:br>
            <a:r>
              <a:rPr lang="en-CA" sz="4900" b="0" i="0" u="none" strike="noStrike" dirty="0">
                <a:solidFill>
                  <a:srgbClr val="000000"/>
                </a:solidFill>
                <a:effectLst/>
                <a:latin typeface="Calibri" panose="020F0502020204030204" pitchFamily="34" charset="0"/>
              </a:rPr>
              <a:t>Before Map-Reduce</a:t>
            </a:r>
            <a:br>
              <a:rPr lang="en-CA" b="0" dirty="0">
                <a:effectLst/>
              </a:rPr>
            </a:br>
            <a:br>
              <a:rPr lang="en-CA" dirty="0"/>
            </a:br>
            <a:endParaRPr lang="en-CA" dirty="0"/>
          </a:p>
        </p:txBody>
      </p:sp>
      <p:sp>
        <p:nvSpPr>
          <p:cNvPr id="3" name="Content Placeholder 2">
            <a:extLst>
              <a:ext uri="{FF2B5EF4-FFF2-40B4-BE49-F238E27FC236}">
                <a16:creationId xmlns:a16="http://schemas.microsoft.com/office/drawing/2014/main" id="{5BDE65EF-8D20-41FF-BB76-90589027BD75}"/>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3600" b="0" i="0" u="none" strike="noStrike" dirty="0">
                <a:solidFill>
                  <a:srgbClr val="000000"/>
                </a:solidFill>
                <a:effectLst/>
                <a:latin typeface="Calibri" panose="020F0502020204030204" pitchFamily="34" charset="0"/>
              </a:rPr>
              <a:t>Large scale data processing was difficult.</a:t>
            </a:r>
            <a:endParaRPr lang="en-US" sz="3600"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sz="3600" b="0" i="0" u="none" strike="noStrike" dirty="0">
                <a:solidFill>
                  <a:srgbClr val="000000"/>
                </a:solidFill>
                <a:effectLst/>
                <a:latin typeface="Calibri" panose="020F0502020204030204" pitchFamily="34" charset="0"/>
              </a:rPr>
              <a:t>Managing hundreds or thousands of processors.</a:t>
            </a:r>
            <a:endParaRPr lang="en-US" sz="3600"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sz="3600" b="0" i="0" u="none" strike="noStrike" dirty="0">
                <a:solidFill>
                  <a:srgbClr val="000000"/>
                </a:solidFill>
                <a:effectLst/>
                <a:latin typeface="Calibri" panose="020F0502020204030204" pitchFamily="34" charset="0"/>
              </a:rPr>
              <a:t>I/O scheduling.</a:t>
            </a:r>
            <a:endParaRPr lang="en-US" sz="3600"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sz="3600" b="0" i="0" u="none" strike="noStrike" dirty="0">
                <a:solidFill>
                  <a:srgbClr val="000000"/>
                </a:solidFill>
                <a:effectLst/>
                <a:latin typeface="Calibri" panose="020F0502020204030204" pitchFamily="34" charset="0"/>
              </a:rPr>
              <a:t>Map-reduce provides all of these easily….</a:t>
            </a:r>
            <a:endParaRPr lang="en-US" sz="3600" b="0" i="0" u="none" strike="noStrike" dirty="0">
              <a:solidFill>
                <a:srgbClr val="000000"/>
              </a:solidFill>
              <a:effectLst/>
              <a:latin typeface="Arial" panose="020B0604020202020204" pitchFamily="34" charset="0"/>
            </a:endParaRPr>
          </a:p>
          <a:p>
            <a:endParaRPr lang="en-CA" dirty="0"/>
          </a:p>
        </p:txBody>
      </p:sp>
    </p:spTree>
    <p:extLst>
      <p:ext uri="{BB962C8B-B14F-4D97-AF65-F5344CB8AC3E}">
        <p14:creationId xmlns:p14="http://schemas.microsoft.com/office/powerpoint/2010/main" val="2008580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1F2AC-3795-4DAD-B360-B1B89F87B081}"/>
              </a:ext>
            </a:extLst>
          </p:cNvPr>
          <p:cNvSpPr>
            <a:spLocks noGrp="1"/>
          </p:cNvSpPr>
          <p:nvPr>
            <p:ph type="title"/>
          </p:nvPr>
        </p:nvSpPr>
        <p:spPr/>
        <p:txBody>
          <a:bodyPr/>
          <a:lstStyle/>
          <a:p>
            <a:r>
              <a:rPr lang="en-CA" dirty="0"/>
              <a:t>Overview of Map Reduce</a:t>
            </a:r>
          </a:p>
        </p:txBody>
      </p:sp>
      <p:sp>
        <p:nvSpPr>
          <p:cNvPr id="5" name="Content Placeholder 4">
            <a:extLst>
              <a:ext uri="{FF2B5EF4-FFF2-40B4-BE49-F238E27FC236}">
                <a16:creationId xmlns:a16="http://schemas.microsoft.com/office/drawing/2014/main" id="{6299B0A3-1F3C-4D4E-8BC6-F02416ED57CE}"/>
              </a:ext>
            </a:extLst>
          </p:cNvPr>
          <p:cNvSpPr>
            <a:spLocks noGrp="1"/>
          </p:cNvSpPr>
          <p:nvPr>
            <p:ph idx="1"/>
          </p:nvPr>
        </p:nvSpPr>
        <p:spPr/>
        <p:txBody>
          <a:bodyPr>
            <a:normAutofit lnSpcReduction="10000"/>
          </a:bodyPr>
          <a:lstStyle/>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Hadoop Map-Reduce is a software framework for easily writing application which process vast enormous amount of data in-parallel on large clusters of commodity hardware in a reliable way.</a:t>
            </a:r>
            <a:endParaRPr lang="en-US" b="0" i="0" u="none" strike="noStrike" dirty="0">
              <a:solidFill>
                <a:srgbClr val="000000"/>
              </a:solidFill>
              <a:effectLst/>
              <a:latin typeface="Arial" panose="020B0604020202020204" pitchFamily="34" charset="0"/>
            </a:endParaRPr>
          </a:p>
          <a:p>
            <a:pPr rtl="0" fontAlgn="base">
              <a:spcBef>
                <a:spcPts val="544"/>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This is a programming model used by google.</a:t>
            </a:r>
            <a:endParaRPr lang="en-US" b="0" i="0" u="none" strike="noStrike" dirty="0">
              <a:solidFill>
                <a:srgbClr val="000000"/>
              </a:solidFill>
              <a:effectLst/>
              <a:latin typeface="Arial" panose="020B0604020202020204" pitchFamily="34" charset="0"/>
            </a:endParaRPr>
          </a:p>
          <a:p>
            <a:pPr rtl="0" fontAlgn="base">
              <a:spcBef>
                <a:spcPts val="544"/>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A combination of Map and Reduce models with an associated implementation.</a:t>
            </a:r>
            <a:endParaRPr lang="en-US" b="0" i="0" u="none" strike="noStrike" dirty="0">
              <a:solidFill>
                <a:srgbClr val="000000"/>
              </a:solidFill>
              <a:effectLst/>
              <a:latin typeface="Arial" panose="020B0604020202020204" pitchFamily="34" charset="0"/>
            </a:endParaRPr>
          </a:p>
          <a:p>
            <a:pPr rtl="0" fontAlgn="base">
              <a:spcBef>
                <a:spcPts val="544"/>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Map-reduce is highly scalable and can be used across many and answers all problems mentioned earlier.</a:t>
            </a:r>
            <a:endParaRPr lang="en-US" b="0" i="0" u="none" strike="noStrike" dirty="0">
              <a:solidFill>
                <a:srgbClr val="000000"/>
              </a:solidFill>
              <a:effectLst/>
              <a:latin typeface="Arial" panose="020B0604020202020204" pitchFamily="34" charset="0"/>
            </a:endParaRPr>
          </a:p>
          <a:p>
            <a:pPr rtl="0" fontAlgn="base">
              <a:spcBef>
                <a:spcPts val="544"/>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Many small machines can be used to process jobs that normally could not be processed by a large machine.</a:t>
            </a:r>
            <a:endParaRPr lang="en-US" b="0" i="0" u="none" strike="noStrike" dirty="0">
              <a:solidFill>
                <a:srgbClr val="000000"/>
              </a:solidFill>
              <a:effectLst/>
              <a:latin typeface="Arial" panose="020B0604020202020204" pitchFamily="34" charset="0"/>
            </a:endParaRPr>
          </a:p>
          <a:p>
            <a:pPr rtl="0" fontAlgn="base">
              <a:spcBef>
                <a:spcPts val="544"/>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Programming languages supported: Java</a:t>
            </a:r>
            <a:endParaRPr lang="en-US" b="0" i="0" u="none" strike="noStrike" dirty="0">
              <a:solidFill>
                <a:srgbClr val="000000"/>
              </a:solidFill>
              <a:effectLst/>
              <a:latin typeface="Arial" panose="020B0604020202020204" pitchFamily="34" charset="0"/>
            </a:endParaRPr>
          </a:p>
          <a:p>
            <a:pPr marL="0" indent="0" algn="l">
              <a:buNone/>
            </a:pPr>
            <a:endParaRPr lang="en-CA" dirty="0"/>
          </a:p>
        </p:txBody>
      </p:sp>
    </p:spTree>
    <p:extLst>
      <p:ext uri="{BB962C8B-B14F-4D97-AF65-F5344CB8AC3E}">
        <p14:creationId xmlns:p14="http://schemas.microsoft.com/office/powerpoint/2010/main" val="4005692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CFA1E5A-8024-46E9-8310-7C4310D11D21}"/>
              </a:ext>
            </a:extLst>
          </p:cNvPr>
          <p:cNvPicPr>
            <a:picLocks noGrp="1" noChangeAspect="1"/>
          </p:cNvPicPr>
          <p:nvPr>
            <p:ph idx="1"/>
          </p:nvPr>
        </p:nvPicPr>
        <p:blipFill>
          <a:blip r:embed="rId2"/>
          <a:stretch>
            <a:fillRect/>
          </a:stretch>
        </p:blipFill>
        <p:spPr>
          <a:xfrm>
            <a:off x="675249" y="450166"/>
            <a:ext cx="10818056" cy="6407833"/>
          </a:xfrm>
          <a:prstGeom prst="rect">
            <a:avLst/>
          </a:prstGeom>
        </p:spPr>
      </p:pic>
    </p:spTree>
    <p:extLst>
      <p:ext uri="{BB962C8B-B14F-4D97-AF65-F5344CB8AC3E}">
        <p14:creationId xmlns:p14="http://schemas.microsoft.com/office/powerpoint/2010/main" val="1468036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D888292-6773-4226-B904-81A56D19CDD0}"/>
              </a:ext>
            </a:extLst>
          </p:cNvPr>
          <p:cNvPicPr>
            <a:picLocks noGrp="1" noChangeAspect="1"/>
          </p:cNvPicPr>
          <p:nvPr>
            <p:ph idx="1"/>
          </p:nvPr>
        </p:nvPicPr>
        <p:blipFill>
          <a:blip r:embed="rId2"/>
          <a:stretch>
            <a:fillRect/>
          </a:stretch>
        </p:blipFill>
        <p:spPr>
          <a:xfrm>
            <a:off x="365759" y="0"/>
            <a:ext cx="9101797" cy="6858000"/>
          </a:xfrm>
          <a:prstGeom prst="rect">
            <a:avLst/>
          </a:prstGeom>
        </p:spPr>
      </p:pic>
    </p:spTree>
    <p:extLst>
      <p:ext uri="{BB962C8B-B14F-4D97-AF65-F5344CB8AC3E}">
        <p14:creationId xmlns:p14="http://schemas.microsoft.com/office/powerpoint/2010/main" val="1374341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7962-5243-40D3-A0F2-8EBE6F8EB559}"/>
              </a:ext>
            </a:extLst>
          </p:cNvPr>
          <p:cNvSpPr>
            <a:spLocks noGrp="1"/>
          </p:cNvSpPr>
          <p:nvPr>
            <p:ph type="title"/>
          </p:nvPr>
        </p:nvSpPr>
        <p:spPr/>
        <p:txBody>
          <a:bodyPr/>
          <a:lstStyle/>
          <a:p>
            <a:r>
              <a:rPr lang="en-CA" dirty="0"/>
              <a:t>Word count solution using Map Reduce</a:t>
            </a:r>
          </a:p>
        </p:txBody>
      </p:sp>
      <p:pic>
        <p:nvPicPr>
          <p:cNvPr id="4" name="Content Placeholder 3">
            <a:extLst>
              <a:ext uri="{FF2B5EF4-FFF2-40B4-BE49-F238E27FC236}">
                <a16:creationId xmlns:a16="http://schemas.microsoft.com/office/drawing/2014/main" id="{08B164A8-2432-47FC-9E48-39ED6B000229}"/>
              </a:ext>
            </a:extLst>
          </p:cNvPr>
          <p:cNvPicPr>
            <a:picLocks noGrp="1" noChangeAspect="1"/>
          </p:cNvPicPr>
          <p:nvPr>
            <p:ph idx="1"/>
          </p:nvPr>
        </p:nvPicPr>
        <p:blipFill>
          <a:blip r:embed="rId2"/>
          <a:stretch>
            <a:fillRect/>
          </a:stretch>
        </p:blipFill>
        <p:spPr>
          <a:xfrm>
            <a:off x="838199" y="1825624"/>
            <a:ext cx="9726637" cy="4786191"/>
          </a:xfrm>
          <a:prstGeom prst="rect">
            <a:avLst/>
          </a:prstGeom>
        </p:spPr>
      </p:pic>
    </p:spTree>
    <p:extLst>
      <p:ext uri="{BB962C8B-B14F-4D97-AF65-F5344CB8AC3E}">
        <p14:creationId xmlns:p14="http://schemas.microsoft.com/office/powerpoint/2010/main" val="1266097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D1564-9C7A-402C-BDE6-6F5BC9C4899E}"/>
              </a:ext>
            </a:extLst>
          </p:cNvPr>
          <p:cNvSpPr>
            <a:spLocks noGrp="1"/>
          </p:cNvSpPr>
          <p:nvPr>
            <p:ph type="title"/>
          </p:nvPr>
        </p:nvSpPr>
        <p:spPr/>
        <p:txBody>
          <a:bodyPr>
            <a:normAutofit/>
          </a:bodyPr>
          <a:lstStyle/>
          <a:p>
            <a:r>
              <a:rPr lang="en-US" b="0" i="0" u="none" strike="noStrike" dirty="0">
                <a:solidFill>
                  <a:srgbClr val="000000"/>
                </a:solidFill>
                <a:effectLst/>
                <a:latin typeface="Calibri" panose="020F0502020204030204" pitchFamily="34" charset="0"/>
              </a:rPr>
              <a:t>5 v’s of Big Data</a:t>
            </a:r>
            <a:endParaRPr lang="en-CA" dirty="0"/>
          </a:p>
        </p:txBody>
      </p:sp>
      <p:sp>
        <p:nvSpPr>
          <p:cNvPr id="3" name="Content Placeholder 2">
            <a:extLst>
              <a:ext uri="{FF2B5EF4-FFF2-40B4-BE49-F238E27FC236}">
                <a16:creationId xmlns:a16="http://schemas.microsoft.com/office/drawing/2014/main" id="{A39D6F1B-5A86-46D8-BFCB-0C8CE660A78F}"/>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Volume: refers to the vast amount of data generated every second.</a:t>
            </a:r>
            <a:endParaRPr lang="en-US"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Velocity: refers to the speed at which new data is generated and speed at which data moves around.</a:t>
            </a:r>
            <a:endParaRPr lang="en-US"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variety: refers to the different types of data we can now use. Structured, unstructured and semi-structured data used now a days.</a:t>
            </a:r>
            <a:endParaRPr lang="en-US"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Veracity: refers to the trustworthiness of the data, with many forms of data quality and accuracy are less controllable. </a:t>
            </a:r>
            <a:endParaRPr lang="en-US"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value: this refers to our ability to turn our data into value. It is important for businesses </a:t>
            </a:r>
            <a:r>
              <a:rPr lang="en-US" b="0" i="0" u="none" strike="noStrike" dirty="0" err="1">
                <a:solidFill>
                  <a:srgbClr val="000000"/>
                </a:solidFill>
                <a:effectLst/>
                <a:latin typeface="Calibri" panose="020F0502020204030204" pitchFamily="34" charset="0"/>
              </a:rPr>
              <a:t>fro</a:t>
            </a:r>
            <a:r>
              <a:rPr lang="en-US" b="0" i="0" u="none" strike="noStrike" dirty="0">
                <a:solidFill>
                  <a:srgbClr val="000000"/>
                </a:solidFill>
                <a:effectLst/>
                <a:latin typeface="Calibri" panose="020F0502020204030204" pitchFamily="34" charset="0"/>
              </a:rPr>
              <a:t> any attempt to collect and leverage big data.</a:t>
            </a:r>
            <a:endParaRPr lang="en-US" b="0" i="0" u="none" strike="noStrike" dirty="0">
              <a:solidFill>
                <a:srgbClr val="000000"/>
              </a:solidFill>
              <a:effectLst/>
              <a:latin typeface="Arial" panose="020B0604020202020204" pitchFamily="34" charset="0"/>
            </a:endParaRPr>
          </a:p>
          <a:p>
            <a:pPr marL="0" indent="0">
              <a:buNone/>
            </a:pPr>
            <a:endParaRPr lang="en-CA" dirty="0"/>
          </a:p>
        </p:txBody>
      </p:sp>
    </p:spTree>
    <p:extLst>
      <p:ext uri="{BB962C8B-B14F-4D97-AF65-F5344CB8AC3E}">
        <p14:creationId xmlns:p14="http://schemas.microsoft.com/office/powerpoint/2010/main" val="4100784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7F3E-CA62-4D3A-AE65-22AF5BD1C399}"/>
              </a:ext>
            </a:extLst>
          </p:cNvPr>
          <p:cNvSpPr>
            <a:spLocks noGrp="1"/>
          </p:cNvSpPr>
          <p:nvPr>
            <p:ph type="title"/>
          </p:nvPr>
        </p:nvSpPr>
        <p:spPr/>
        <p:txBody>
          <a:bodyPr/>
          <a:lstStyle/>
          <a:p>
            <a:r>
              <a:rPr lang="en-CA" dirty="0"/>
              <a:t>Standard Map Reduce </a:t>
            </a:r>
            <a:r>
              <a:rPr lang="en-CA" dirty="0" err="1"/>
              <a:t>i</a:t>
            </a:r>
            <a:r>
              <a:rPr lang="en-CA" dirty="0"/>
              <a:t>/p and o/p</a:t>
            </a:r>
          </a:p>
        </p:txBody>
      </p:sp>
      <p:sp>
        <p:nvSpPr>
          <p:cNvPr id="3" name="Content Placeholder 2">
            <a:extLst>
              <a:ext uri="{FF2B5EF4-FFF2-40B4-BE49-F238E27FC236}">
                <a16:creationId xmlns:a16="http://schemas.microsoft.com/office/drawing/2014/main" id="{1E5081D1-72B2-46C4-870D-406C3679064D}"/>
              </a:ext>
            </a:extLst>
          </p:cNvPr>
          <p:cNvSpPr>
            <a:spLocks noGrp="1"/>
          </p:cNvSpPr>
          <p:nvPr>
            <p:ph idx="1"/>
          </p:nvPr>
        </p:nvSpPr>
        <p:spPr>
          <a:xfrm>
            <a:off x="818271" y="1664482"/>
            <a:ext cx="10515600" cy="4828393"/>
          </a:xfrm>
        </p:spPr>
        <p:txBody>
          <a:bodyPr>
            <a:normAutofit lnSpcReduction="10000"/>
          </a:bodyPr>
          <a:lstStyle/>
          <a:p>
            <a:pPr marL="0" indent="0">
              <a:buNone/>
            </a:pPr>
            <a:r>
              <a:rPr lang="en-CA" b="1" dirty="0"/>
              <a:t>Mappers </a:t>
            </a:r>
            <a:r>
              <a:rPr lang="en-CA" b="1" dirty="0" err="1"/>
              <a:t>i</a:t>
            </a:r>
            <a:r>
              <a:rPr lang="en-CA" b="1" dirty="0"/>
              <a:t>/p                                                            Reducer </a:t>
            </a:r>
            <a:r>
              <a:rPr lang="en-CA" b="1" dirty="0" err="1"/>
              <a:t>i</a:t>
            </a:r>
            <a:r>
              <a:rPr lang="en-CA" b="1" dirty="0"/>
              <a:t>/p                                        </a:t>
            </a:r>
          </a:p>
          <a:p>
            <a:pPr marL="0" indent="0">
              <a:buNone/>
            </a:pPr>
            <a:r>
              <a:rPr lang="en-CA" dirty="0"/>
              <a:t>0,My Name is Khan                                                 My,[1,1]</a:t>
            </a:r>
          </a:p>
          <a:p>
            <a:pPr marL="0" indent="0">
              <a:buNone/>
            </a:pPr>
            <a:r>
              <a:rPr lang="en-CA" dirty="0"/>
              <a:t>15,My Random </a:t>
            </a:r>
            <a:r>
              <a:rPr lang="en-CA" dirty="0" err="1"/>
              <a:t>Random</a:t>
            </a:r>
            <a:r>
              <a:rPr lang="en-CA" dirty="0"/>
              <a:t>                                          Random,[1,1,1]</a:t>
            </a:r>
          </a:p>
          <a:p>
            <a:pPr marL="0" indent="0">
              <a:buNone/>
            </a:pPr>
            <a:r>
              <a:rPr lang="en-CA" dirty="0"/>
              <a:t>31,Big data Random                                                  Data[1]</a:t>
            </a:r>
          </a:p>
          <a:p>
            <a:pPr marL="0" indent="0">
              <a:buNone/>
            </a:pPr>
            <a:endParaRPr lang="en-CA" dirty="0"/>
          </a:p>
          <a:p>
            <a:pPr marL="0" indent="0">
              <a:buNone/>
            </a:pPr>
            <a:r>
              <a:rPr lang="en-CA" b="1" dirty="0"/>
              <a:t>Mappers o/p                                                           Reducer o/p</a:t>
            </a:r>
          </a:p>
          <a:p>
            <a:pPr marL="0" indent="0">
              <a:buNone/>
            </a:pPr>
            <a:r>
              <a:rPr lang="en-CA" dirty="0"/>
              <a:t>My,1                                                                         My[2]</a:t>
            </a:r>
          </a:p>
          <a:p>
            <a:pPr marL="0" indent="0">
              <a:buNone/>
            </a:pPr>
            <a:r>
              <a:rPr lang="en-CA" dirty="0"/>
              <a:t>Name,1                                                                     Random[3]</a:t>
            </a:r>
          </a:p>
          <a:p>
            <a:pPr marL="0" indent="0">
              <a:buNone/>
            </a:pPr>
            <a:r>
              <a:rPr lang="en-CA" dirty="0"/>
              <a:t>Is,1 </a:t>
            </a:r>
          </a:p>
          <a:p>
            <a:pPr marL="0" indent="0">
              <a:buNone/>
            </a:pPr>
            <a:r>
              <a:rPr lang="en-CA" dirty="0"/>
              <a:t>My,1                                                                            Data[1]</a:t>
            </a:r>
          </a:p>
          <a:p>
            <a:pPr marL="0" indent="0">
              <a:buNone/>
            </a:pPr>
            <a:endParaRPr lang="en-CA" dirty="0"/>
          </a:p>
        </p:txBody>
      </p:sp>
    </p:spTree>
    <p:extLst>
      <p:ext uri="{BB962C8B-B14F-4D97-AF65-F5344CB8AC3E}">
        <p14:creationId xmlns:p14="http://schemas.microsoft.com/office/powerpoint/2010/main" val="1074306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B30F5-182B-4A97-A5B8-7881448F3082}"/>
              </a:ext>
            </a:extLst>
          </p:cNvPr>
          <p:cNvSpPr>
            <a:spLocks noGrp="1"/>
          </p:cNvSpPr>
          <p:nvPr>
            <p:ph type="title"/>
          </p:nvPr>
        </p:nvSpPr>
        <p:spPr/>
        <p:txBody>
          <a:bodyPr/>
          <a:lstStyle/>
          <a:p>
            <a:r>
              <a:rPr lang="en-CA" dirty="0"/>
              <a:t>Java Data Types vs Hadoop Data Types</a:t>
            </a:r>
          </a:p>
        </p:txBody>
      </p:sp>
      <p:pic>
        <p:nvPicPr>
          <p:cNvPr id="4" name="Content Placeholder 3">
            <a:extLst>
              <a:ext uri="{FF2B5EF4-FFF2-40B4-BE49-F238E27FC236}">
                <a16:creationId xmlns:a16="http://schemas.microsoft.com/office/drawing/2014/main" id="{5B8A6C7E-E383-4FED-8B3D-D1CCCBB5AC7E}"/>
              </a:ext>
            </a:extLst>
          </p:cNvPr>
          <p:cNvPicPr>
            <a:picLocks noGrp="1" noChangeAspect="1"/>
          </p:cNvPicPr>
          <p:nvPr>
            <p:ph idx="1"/>
          </p:nvPr>
        </p:nvPicPr>
        <p:blipFill>
          <a:blip r:embed="rId2"/>
          <a:stretch>
            <a:fillRect/>
          </a:stretch>
        </p:blipFill>
        <p:spPr>
          <a:xfrm>
            <a:off x="1392702" y="1690688"/>
            <a:ext cx="9284676" cy="4470961"/>
          </a:xfrm>
          <a:prstGeom prst="rect">
            <a:avLst/>
          </a:prstGeom>
        </p:spPr>
      </p:pic>
    </p:spTree>
    <p:extLst>
      <p:ext uri="{BB962C8B-B14F-4D97-AF65-F5344CB8AC3E}">
        <p14:creationId xmlns:p14="http://schemas.microsoft.com/office/powerpoint/2010/main" val="4041477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AAA005-C23B-4BDB-8141-4776CB262A04}"/>
              </a:ext>
            </a:extLst>
          </p:cNvPr>
          <p:cNvSpPr>
            <a:spLocks noGrp="1"/>
          </p:cNvSpPr>
          <p:nvPr>
            <p:ph idx="1"/>
          </p:nvPr>
        </p:nvSpPr>
        <p:spPr>
          <a:xfrm>
            <a:off x="584982" y="515369"/>
            <a:ext cx="10515600" cy="4351338"/>
          </a:xfrm>
        </p:spPr>
        <p:txBody>
          <a:bodyPr/>
          <a:lstStyle/>
          <a:p>
            <a:pPr marL="0" indent="0">
              <a:buNone/>
            </a:pPr>
            <a:r>
              <a:rPr lang="en-CA" dirty="0"/>
              <a:t>Lets jump into Code now.</a:t>
            </a:r>
          </a:p>
        </p:txBody>
      </p:sp>
      <p:pic>
        <p:nvPicPr>
          <p:cNvPr id="4" name="Content Placeholder 3">
            <a:extLst>
              <a:ext uri="{FF2B5EF4-FFF2-40B4-BE49-F238E27FC236}">
                <a16:creationId xmlns:a16="http://schemas.microsoft.com/office/drawing/2014/main" id="{BFE66296-01CE-4E25-BF43-9EA4C197C0F0}"/>
              </a:ext>
            </a:extLst>
          </p:cNvPr>
          <p:cNvPicPr>
            <a:picLocks noChangeAspect="1"/>
          </p:cNvPicPr>
          <p:nvPr/>
        </p:nvPicPr>
        <p:blipFill>
          <a:blip r:embed="rId2"/>
          <a:stretch>
            <a:fillRect/>
          </a:stretch>
        </p:blipFill>
        <p:spPr>
          <a:xfrm>
            <a:off x="584982" y="1237956"/>
            <a:ext cx="7124115" cy="4978536"/>
          </a:xfrm>
          <a:prstGeom prst="rect">
            <a:avLst/>
          </a:prstGeom>
        </p:spPr>
      </p:pic>
    </p:spTree>
    <p:extLst>
      <p:ext uri="{BB962C8B-B14F-4D97-AF65-F5344CB8AC3E}">
        <p14:creationId xmlns:p14="http://schemas.microsoft.com/office/powerpoint/2010/main" val="2808126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CB81-FD51-4540-A444-B7F18A3AC03B}"/>
              </a:ext>
            </a:extLst>
          </p:cNvPr>
          <p:cNvSpPr>
            <a:spLocks noGrp="1"/>
          </p:cNvSpPr>
          <p:nvPr>
            <p:ph type="title"/>
          </p:nvPr>
        </p:nvSpPr>
        <p:spPr/>
        <p:txBody>
          <a:bodyPr/>
          <a:lstStyle/>
          <a:p>
            <a:r>
              <a:rPr lang="en-CA" dirty="0"/>
              <a:t>Run the Map Reduce</a:t>
            </a:r>
          </a:p>
        </p:txBody>
      </p:sp>
      <p:sp>
        <p:nvSpPr>
          <p:cNvPr id="3" name="Content Placeholder 2">
            <a:extLst>
              <a:ext uri="{FF2B5EF4-FFF2-40B4-BE49-F238E27FC236}">
                <a16:creationId xmlns:a16="http://schemas.microsoft.com/office/drawing/2014/main" id="{F122F7ED-D52D-4114-B652-3588D8BD8943}"/>
              </a:ext>
            </a:extLst>
          </p:cNvPr>
          <p:cNvSpPr>
            <a:spLocks noGrp="1"/>
          </p:cNvSpPr>
          <p:nvPr>
            <p:ph idx="1"/>
          </p:nvPr>
        </p:nvSpPr>
        <p:spPr>
          <a:xfrm>
            <a:off x="464235" y="1797490"/>
            <a:ext cx="10889566" cy="4351338"/>
          </a:xfrm>
        </p:spPr>
        <p:txBody>
          <a:bodyPr/>
          <a:lstStyle/>
          <a:p>
            <a:r>
              <a:rPr lang="en-CA" dirty="0"/>
              <a:t>Create a txt file</a:t>
            </a:r>
          </a:p>
          <a:p>
            <a:r>
              <a:rPr lang="en-CA" dirty="0"/>
              <a:t>Create a HDFS directory(</a:t>
            </a:r>
            <a:r>
              <a:rPr lang="en-CA" dirty="0" err="1"/>
              <a:t>hadoop</a:t>
            </a:r>
            <a:r>
              <a:rPr lang="en-CA" dirty="0"/>
              <a:t> fs –</a:t>
            </a:r>
            <a:r>
              <a:rPr lang="en-CA" dirty="0" err="1"/>
              <a:t>mkdir</a:t>
            </a:r>
            <a:r>
              <a:rPr lang="en-CA" dirty="0"/>
              <a:t> </a:t>
            </a:r>
            <a:r>
              <a:rPr lang="en-CA" dirty="0" err="1"/>
              <a:t>foldername</a:t>
            </a:r>
            <a:r>
              <a:rPr lang="en-CA" dirty="0"/>
              <a:t>)</a:t>
            </a:r>
          </a:p>
          <a:p>
            <a:r>
              <a:rPr lang="en-CA" dirty="0"/>
              <a:t>Copy the </a:t>
            </a:r>
            <a:r>
              <a:rPr lang="en-US" dirty="0"/>
              <a:t>files/folders from local file system to </a:t>
            </a:r>
            <a:r>
              <a:rPr lang="en-US" dirty="0" err="1"/>
              <a:t>hdfs</a:t>
            </a:r>
            <a:r>
              <a:rPr lang="en-US" dirty="0"/>
              <a:t> store</a:t>
            </a:r>
          </a:p>
          <a:p>
            <a:pPr marL="0" indent="0">
              <a:buNone/>
            </a:pPr>
            <a:r>
              <a:rPr lang="en-US" dirty="0"/>
              <a:t>   (</a:t>
            </a:r>
            <a:r>
              <a:rPr lang="en-US" dirty="0" err="1"/>
              <a:t>hadoop</a:t>
            </a:r>
            <a:r>
              <a:rPr lang="en-US" dirty="0"/>
              <a:t> fs –put demo.txt </a:t>
            </a:r>
            <a:r>
              <a:rPr lang="en-US" dirty="0" err="1"/>
              <a:t>foldername</a:t>
            </a:r>
            <a:r>
              <a:rPr lang="en-US" dirty="0"/>
              <a:t>)</a:t>
            </a:r>
          </a:p>
          <a:p>
            <a:r>
              <a:rPr lang="en-US" dirty="0"/>
              <a:t>Run the code and the syntax is below</a:t>
            </a:r>
          </a:p>
          <a:p>
            <a:pPr marL="0" indent="0">
              <a:buNone/>
            </a:pPr>
            <a:r>
              <a:rPr lang="en-US" dirty="0"/>
              <a:t>   Hadoop Jar Jarfilelocation.jar </a:t>
            </a:r>
            <a:r>
              <a:rPr lang="en-US" dirty="0" err="1"/>
              <a:t>Inputdir</a:t>
            </a:r>
            <a:r>
              <a:rPr lang="en-US" dirty="0"/>
              <a:t> </a:t>
            </a:r>
            <a:r>
              <a:rPr lang="en-US" dirty="0" err="1"/>
              <a:t>Outputdir</a:t>
            </a:r>
            <a:endParaRPr lang="en-US" dirty="0"/>
          </a:p>
          <a:p>
            <a:r>
              <a:rPr lang="en-US" dirty="0"/>
              <a:t>Open file in output directory and we see the results there</a:t>
            </a:r>
            <a:endParaRPr lang="en-CA" dirty="0"/>
          </a:p>
        </p:txBody>
      </p:sp>
    </p:spTree>
    <p:extLst>
      <p:ext uri="{BB962C8B-B14F-4D97-AF65-F5344CB8AC3E}">
        <p14:creationId xmlns:p14="http://schemas.microsoft.com/office/powerpoint/2010/main" val="92024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C503CE-65B3-4AC3-9D74-DD1DD48F962D}"/>
              </a:ext>
            </a:extLst>
          </p:cNvPr>
          <p:cNvSpPr txBox="1"/>
          <p:nvPr/>
        </p:nvSpPr>
        <p:spPr>
          <a:xfrm>
            <a:off x="1206230" y="758757"/>
            <a:ext cx="10985770" cy="6278642"/>
          </a:xfrm>
          <a:prstGeom prst="rect">
            <a:avLst/>
          </a:prstGeom>
          <a:noFill/>
        </p:spPr>
        <p:txBody>
          <a:bodyPr wrap="square" rtlCol="0">
            <a:spAutoFit/>
          </a:bodyPr>
          <a:lstStyle/>
          <a:p>
            <a:pPr algn="ctr"/>
            <a:r>
              <a:rPr lang="en-CA" sz="2400" b="1" dirty="0"/>
              <a:t>Hadoop data Base (HBase):</a:t>
            </a:r>
          </a:p>
          <a:p>
            <a:endParaRPr lang="en-CA" dirty="0"/>
          </a:p>
          <a:p>
            <a:r>
              <a:rPr lang="en-CA" b="1" dirty="0"/>
              <a:t>Why we need Hbase:</a:t>
            </a:r>
          </a:p>
          <a:p>
            <a:pPr>
              <a:lnSpc>
                <a:spcPct val="150000"/>
              </a:lnSpc>
            </a:pPr>
            <a:r>
              <a:rPr lang="en-CA" dirty="0"/>
              <a:t>HBase is a NoSQL, column-oriented database built on top of Hadoop to overcome the drawbacks of HDFS as it allows fast random writes and reads in an optimized way. Also, with exponentially growing data, relational databases cannot handle the variety of data to render better performance. HBase provides scalability and partitioning for efficient storage and retrieval.</a:t>
            </a:r>
          </a:p>
          <a:p>
            <a:pPr>
              <a:lnSpc>
                <a:spcPct val="150000"/>
              </a:lnSpc>
            </a:pPr>
            <a:endParaRPr lang="en-CA" dirty="0"/>
          </a:p>
          <a:p>
            <a:pPr>
              <a:lnSpc>
                <a:spcPct val="150000"/>
              </a:lnSpc>
            </a:pPr>
            <a:r>
              <a:rPr lang="en-CA" b="1" dirty="0"/>
              <a:t>What is Hbase: </a:t>
            </a:r>
          </a:p>
          <a:p>
            <a:pPr marL="285750" indent="-285750">
              <a:lnSpc>
                <a:spcPct val="150000"/>
              </a:lnSpc>
              <a:buFont typeface="Arial" panose="020B0604020202020204" pitchFamily="34" charset="0"/>
              <a:buChar char="•"/>
            </a:pPr>
            <a:r>
              <a:rPr lang="en-CA" dirty="0"/>
              <a:t>HBase is a distributed column-oriented database built on top of the Hadoop file system. It is an open-source project and is linearly scalable.</a:t>
            </a:r>
          </a:p>
          <a:p>
            <a:pPr marL="285750" indent="-285750">
              <a:lnSpc>
                <a:spcPct val="150000"/>
              </a:lnSpc>
              <a:buFont typeface="Arial" panose="020B0604020202020204" pitchFamily="34" charset="0"/>
              <a:buChar char="•"/>
            </a:pPr>
            <a:r>
              <a:rPr lang="en-CA" dirty="0"/>
              <a:t>HBase is a data model that is designed to provide quick random access to huge amounts of structured data. It leverages the fault tolerance provided by the Hadoop File System (HDFS).</a:t>
            </a:r>
          </a:p>
          <a:p>
            <a:pPr marL="285750" indent="-285750">
              <a:lnSpc>
                <a:spcPct val="150000"/>
              </a:lnSpc>
              <a:buFont typeface="Arial" panose="020B0604020202020204" pitchFamily="34" charset="0"/>
              <a:buChar char="•"/>
            </a:pPr>
            <a:r>
              <a:rPr lang="en-CA" dirty="0"/>
              <a:t>It is a part of the Hadoop ecosystem that provides random real-time read/write access to data in the Hadoop File System.</a:t>
            </a:r>
          </a:p>
          <a:p>
            <a:endParaRPr lang="en-CA" dirty="0"/>
          </a:p>
        </p:txBody>
      </p:sp>
    </p:spTree>
    <p:extLst>
      <p:ext uri="{BB962C8B-B14F-4D97-AF65-F5344CB8AC3E}">
        <p14:creationId xmlns:p14="http://schemas.microsoft.com/office/powerpoint/2010/main" val="2496315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04A130CA-991E-4C92-A494-EB7D8666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9">
            <a:extLst>
              <a:ext uri="{FF2B5EF4-FFF2-40B4-BE49-F238E27FC236}">
                <a16:creationId xmlns:a16="http://schemas.microsoft.com/office/drawing/2014/main" id="{FC3C749F-9A26-4B1E-BC2E-572D03DF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1">
            <a:extLst>
              <a:ext uri="{FF2B5EF4-FFF2-40B4-BE49-F238E27FC236}">
                <a16:creationId xmlns:a16="http://schemas.microsoft.com/office/drawing/2014/main" id="{F98D51C6-1188-49B8-B829-31D2C2813F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3">
            <a:extLst>
              <a:ext uri="{FF2B5EF4-FFF2-40B4-BE49-F238E27FC236}">
                <a16:creationId xmlns:a16="http://schemas.microsoft.com/office/drawing/2014/main" id="{456BA586-8922-4113-BD35-BBF1EB1A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6909"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61739"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ame 17">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23102"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1">
            <a:extLst>
              <a:ext uri="{FF2B5EF4-FFF2-40B4-BE49-F238E27FC236}">
                <a16:creationId xmlns:a16="http://schemas.microsoft.com/office/drawing/2014/main" id="{14A276A2-81AB-4FB6-A3D7-1632332D34A0}"/>
              </a:ext>
            </a:extLst>
          </p:cNvPr>
          <p:cNvSpPr>
            <a:spLocks noChangeArrowheads="1"/>
          </p:cNvSpPr>
          <p:nvPr/>
        </p:nvSpPr>
        <p:spPr bwMode="auto">
          <a:xfrm>
            <a:off x="1738683" y="2721789"/>
            <a:ext cx="3618284" cy="13457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2800" b="0" i="0" u="none" strike="noStrike" kern="1200" cap="none" normalizeH="0" baseline="0">
                <a:ln>
                  <a:noFill/>
                </a:ln>
                <a:solidFill>
                  <a:srgbClr val="080808"/>
                </a:solidFill>
                <a:effectLst/>
                <a:latin typeface="+mj-lt"/>
                <a:ea typeface="+mj-ea"/>
                <a:cs typeface="+mj-cs"/>
              </a:rPr>
              <a:t>HBase and HDFS</a:t>
            </a:r>
          </a:p>
          <a:p>
            <a:pPr marL="0" marR="0" lvl="0" indent="0" algn="ctr" fontAlgn="base">
              <a:lnSpc>
                <a:spcPct val="90000"/>
              </a:lnSpc>
              <a:spcBef>
                <a:spcPct val="0"/>
              </a:spcBef>
              <a:spcAft>
                <a:spcPts val="600"/>
              </a:spcAft>
              <a:buClrTx/>
              <a:buSzTx/>
              <a:tabLst/>
            </a:pPr>
            <a:endParaRPr kumimoji="0" lang="en-US" altLang="en-US" sz="2800" b="0" i="0" u="none" strike="noStrike" kern="1200" cap="none" normalizeH="0" baseline="0">
              <a:ln>
                <a:noFill/>
              </a:ln>
              <a:solidFill>
                <a:srgbClr val="080808"/>
              </a:solidFill>
              <a:effectLst/>
              <a:latin typeface="+mj-lt"/>
              <a:ea typeface="+mj-ea"/>
              <a:cs typeface="+mj-cs"/>
            </a:endParaRPr>
          </a:p>
        </p:txBody>
      </p:sp>
      <p:graphicFrame>
        <p:nvGraphicFramePr>
          <p:cNvPr id="2" name="Table 1">
            <a:extLst>
              <a:ext uri="{FF2B5EF4-FFF2-40B4-BE49-F238E27FC236}">
                <a16:creationId xmlns:a16="http://schemas.microsoft.com/office/drawing/2014/main" id="{3D57896B-7CD7-4E29-9E2C-602978ADF396}"/>
              </a:ext>
            </a:extLst>
          </p:cNvPr>
          <p:cNvGraphicFramePr>
            <a:graphicFrameLocks noGrp="1"/>
          </p:cNvGraphicFramePr>
          <p:nvPr/>
        </p:nvGraphicFramePr>
        <p:xfrm>
          <a:off x="6879772" y="952654"/>
          <a:ext cx="4990495" cy="4952694"/>
        </p:xfrm>
        <a:graphic>
          <a:graphicData uri="http://schemas.openxmlformats.org/drawingml/2006/table">
            <a:tbl>
              <a:tblPr firstRow="1" bandRow="1"/>
              <a:tblGrid>
                <a:gridCol w="2513328">
                  <a:extLst>
                    <a:ext uri="{9D8B030D-6E8A-4147-A177-3AD203B41FA5}">
                      <a16:colId xmlns:a16="http://schemas.microsoft.com/office/drawing/2014/main" val="3874705388"/>
                    </a:ext>
                  </a:extLst>
                </a:gridCol>
                <a:gridCol w="2477167">
                  <a:extLst>
                    <a:ext uri="{9D8B030D-6E8A-4147-A177-3AD203B41FA5}">
                      <a16:colId xmlns:a16="http://schemas.microsoft.com/office/drawing/2014/main" val="4024884469"/>
                    </a:ext>
                  </a:extLst>
                </a:gridCol>
              </a:tblGrid>
              <a:tr h="392418">
                <a:tc>
                  <a:txBody>
                    <a:bodyPr/>
                    <a:lstStyle/>
                    <a:p>
                      <a:pPr fontAlgn="t"/>
                      <a:r>
                        <a:rPr lang="en-CA" sz="1600">
                          <a:effectLst/>
                        </a:rPr>
                        <a:t>HDFS</a:t>
                      </a:r>
                    </a:p>
                  </a:txBody>
                  <a:tcPr marL="54009" marR="54009" marT="54009" marB="54009">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fontAlgn="t"/>
                      <a:r>
                        <a:rPr lang="en-CA" sz="1600" dirty="0">
                          <a:effectLst/>
                        </a:rPr>
                        <a:t>HBase</a:t>
                      </a:r>
                    </a:p>
                  </a:txBody>
                  <a:tcPr marL="54009" marR="54009" marT="54009" marB="54009">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84809903"/>
                  </a:ext>
                </a:extLst>
              </a:tr>
              <a:tr h="890852">
                <a:tc>
                  <a:txBody>
                    <a:bodyPr/>
                    <a:lstStyle/>
                    <a:p>
                      <a:pPr fontAlgn="t"/>
                      <a:r>
                        <a:rPr lang="en-US" sz="1600">
                          <a:effectLst/>
                        </a:rPr>
                        <a:t>HDFS is a distributed file system suitable for storing large files.</a:t>
                      </a:r>
                    </a:p>
                  </a:txBody>
                  <a:tcPr marL="54009" marR="54009" marT="54009" marB="54009">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600">
                          <a:effectLst/>
                        </a:rPr>
                        <a:t>HBase is a database built on top of the HDFS.</a:t>
                      </a:r>
                    </a:p>
                  </a:txBody>
                  <a:tcPr marL="54009" marR="54009" marT="54009" marB="54009">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9170599"/>
                  </a:ext>
                </a:extLst>
              </a:tr>
              <a:tr h="890852">
                <a:tc>
                  <a:txBody>
                    <a:bodyPr/>
                    <a:lstStyle/>
                    <a:p>
                      <a:pPr fontAlgn="t"/>
                      <a:r>
                        <a:rPr lang="en-US" sz="1600">
                          <a:effectLst/>
                        </a:rPr>
                        <a:t>HDFS does not support fast individual record lookups.</a:t>
                      </a:r>
                    </a:p>
                  </a:txBody>
                  <a:tcPr marL="54009" marR="54009" marT="54009" marB="54009">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CA" sz="1600">
                          <a:effectLst/>
                        </a:rPr>
                        <a:t>HBase provides fast lookups for larger tables.</a:t>
                      </a:r>
                    </a:p>
                  </a:txBody>
                  <a:tcPr marL="54009" marR="54009" marT="54009" marB="54009">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86348146"/>
                  </a:ext>
                </a:extLst>
              </a:tr>
              <a:tr h="1140069">
                <a:tc>
                  <a:txBody>
                    <a:bodyPr/>
                    <a:lstStyle/>
                    <a:p>
                      <a:pPr fontAlgn="t"/>
                      <a:r>
                        <a:rPr lang="en-US" sz="1600">
                          <a:effectLst/>
                        </a:rPr>
                        <a:t>It provides high latency batch processing; no concept of batch processing.</a:t>
                      </a:r>
                    </a:p>
                  </a:txBody>
                  <a:tcPr marL="54009" marR="54009" marT="54009" marB="54009">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600">
                          <a:effectLst/>
                        </a:rPr>
                        <a:t>It provides low latency access to single rows from billions of records (Random access).</a:t>
                      </a:r>
                    </a:p>
                  </a:txBody>
                  <a:tcPr marL="54009" marR="54009" marT="54009" marB="54009">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442028215"/>
                  </a:ext>
                </a:extLst>
              </a:tr>
              <a:tr h="1638503">
                <a:tc>
                  <a:txBody>
                    <a:bodyPr/>
                    <a:lstStyle/>
                    <a:p>
                      <a:pPr fontAlgn="t"/>
                      <a:r>
                        <a:rPr lang="en-US" sz="1600">
                          <a:effectLst/>
                        </a:rPr>
                        <a:t>It provides only sequential access of data.</a:t>
                      </a:r>
                    </a:p>
                  </a:txBody>
                  <a:tcPr marL="54009" marR="54009" marT="54009" marB="54009">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sz="1600" dirty="0">
                          <a:effectLst/>
                        </a:rPr>
                        <a:t>HBase internally uses Hash tables and provides random access, and it stores the data in indexed HDFS files for faster lookups.</a:t>
                      </a:r>
                    </a:p>
                  </a:txBody>
                  <a:tcPr marL="54009" marR="54009" marT="54009" marB="54009">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84403314"/>
                  </a:ext>
                </a:extLst>
              </a:tr>
            </a:tbl>
          </a:graphicData>
        </a:graphic>
      </p:graphicFrame>
    </p:spTree>
    <p:extLst>
      <p:ext uri="{BB962C8B-B14F-4D97-AF65-F5344CB8AC3E}">
        <p14:creationId xmlns:p14="http://schemas.microsoft.com/office/powerpoint/2010/main" val="2980159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34FFB6BF-FF8B-4EBD-874F-F5E83967CBF0}"/>
              </a:ext>
            </a:extLst>
          </p:cNvPr>
          <p:cNvPicPr>
            <a:picLocks noChangeAspect="1"/>
          </p:cNvPicPr>
          <p:nvPr/>
        </p:nvPicPr>
        <p:blipFill>
          <a:blip r:embed="rId2"/>
          <a:stretch>
            <a:fillRect/>
          </a:stretch>
        </p:blipFill>
        <p:spPr>
          <a:xfrm>
            <a:off x="643467" y="1799329"/>
            <a:ext cx="10229868" cy="3946996"/>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4B74F4-FE25-4547-97DA-0FC0E5A656D9}"/>
              </a:ext>
            </a:extLst>
          </p:cNvPr>
          <p:cNvSpPr txBox="1"/>
          <p:nvPr/>
        </p:nvSpPr>
        <p:spPr>
          <a:xfrm>
            <a:off x="757980" y="437075"/>
            <a:ext cx="10115355" cy="923330"/>
          </a:xfrm>
          <a:prstGeom prst="rect">
            <a:avLst/>
          </a:prstGeom>
          <a:noFill/>
        </p:spPr>
        <p:txBody>
          <a:bodyPr wrap="square" rtlCol="0">
            <a:spAutoFit/>
          </a:bodyPr>
          <a:lstStyle/>
          <a:p>
            <a:pPr marL="285750" indent="-285750">
              <a:buFont typeface="Arial" panose="020B0604020202020204" pitchFamily="34" charset="0"/>
              <a:buChar char="•"/>
            </a:pPr>
            <a:r>
              <a:rPr lang="en-CA" dirty="0"/>
              <a:t>HBase sits on top of the Hadoop File System and provides read and write access. we can store the data in HDFS either directly or through HBase. clients reads/accesses the data in HDFS randomly using HBase. </a:t>
            </a:r>
          </a:p>
        </p:txBody>
      </p:sp>
    </p:spTree>
    <p:extLst>
      <p:ext uri="{BB962C8B-B14F-4D97-AF65-F5344CB8AC3E}">
        <p14:creationId xmlns:p14="http://schemas.microsoft.com/office/powerpoint/2010/main" val="468055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721CD1-A730-4D78-ADF0-EF6487DB226F}"/>
              </a:ext>
            </a:extLst>
          </p:cNvPr>
          <p:cNvSpPr txBox="1"/>
          <p:nvPr/>
        </p:nvSpPr>
        <p:spPr>
          <a:xfrm>
            <a:off x="276837" y="394283"/>
            <a:ext cx="10779853" cy="6186309"/>
          </a:xfrm>
          <a:prstGeom prst="rect">
            <a:avLst/>
          </a:prstGeom>
          <a:noFill/>
        </p:spPr>
        <p:txBody>
          <a:bodyPr wrap="square" rtlCol="0">
            <a:spAutoFit/>
          </a:bodyPr>
          <a:lstStyle/>
          <a:p>
            <a:pPr>
              <a:lnSpc>
                <a:spcPct val="150000"/>
              </a:lnSpc>
            </a:pPr>
            <a:r>
              <a:rPr lang="en-US" dirty="0"/>
              <a:t>HBase has three major components: the client library, a master server, and region servers. </a:t>
            </a:r>
          </a:p>
          <a:p>
            <a:pPr>
              <a:lnSpc>
                <a:spcPct val="150000"/>
              </a:lnSpc>
            </a:pPr>
            <a:r>
              <a:rPr lang="en-US" b="1" dirty="0" err="1"/>
              <a:t>MasterServer</a:t>
            </a:r>
            <a:r>
              <a:rPr lang="en-US" b="1" dirty="0"/>
              <a:t> -</a:t>
            </a:r>
          </a:p>
          <a:p>
            <a:pPr marL="285750" indent="-285750">
              <a:lnSpc>
                <a:spcPct val="150000"/>
              </a:lnSpc>
              <a:buFont typeface="Arial" panose="020B0604020202020204" pitchFamily="34" charset="0"/>
              <a:buChar char="•"/>
            </a:pPr>
            <a:r>
              <a:rPr lang="en-US" dirty="0"/>
              <a:t>It Assigns regions to the region servers and takes the help of Apache </a:t>
            </a:r>
            <a:r>
              <a:rPr lang="en-US" dirty="0" err="1"/>
              <a:t>ZooKeeper</a:t>
            </a:r>
            <a:r>
              <a:rPr lang="en-US" dirty="0"/>
              <a:t> for this task.</a:t>
            </a:r>
          </a:p>
          <a:p>
            <a:pPr marL="285750" indent="-285750">
              <a:lnSpc>
                <a:spcPct val="150000"/>
              </a:lnSpc>
              <a:buFont typeface="Arial" panose="020B0604020202020204" pitchFamily="34" charset="0"/>
              <a:buChar char="•"/>
            </a:pPr>
            <a:r>
              <a:rPr lang="en-US" dirty="0"/>
              <a:t>Handles load balancing of the regions across region servers. It unloads the busy servers and shifts the regions to less occupied servers.</a:t>
            </a:r>
          </a:p>
          <a:p>
            <a:pPr marL="285750" indent="-285750">
              <a:lnSpc>
                <a:spcPct val="150000"/>
              </a:lnSpc>
              <a:buFont typeface="Arial" panose="020B0604020202020204" pitchFamily="34" charset="0"/>
              <a:buChar char="•"/>
            </a:pPr>
            <a:r>
              <a:rPr lang="en-US" dirty="0"/>
              <a:t>Maintains the state of the cluster by negotiating the load balancing.</a:t>
            </a:r>
          </a:p>
          <a:p>
            <a:pPr marL="285750" indent="-285750">
              <a:lnSpc>
                <a:spcPct val="150000"/>
              </a:lnSpc>
              <a:buFont typeface="Arial" panose="020B0604020202020204" pitchFamily="34" charset="0"/>
              <a:buChar char="•"/>
            </a:pPr>
            <a:r>
              <a:rPr lang="en-US" dirty="0"/>
              <a:t>Is responsible for schema changes and other metadata operations such as creation of tables and column families.</a:t>
            </a:r>
          </a:p>
          <a:p>
            <a:pPr>
              <a:lnSpc>
                <a:spcPct val="150000"/>
              </a:lnSpc>
            </a:pPr>
            <a:r>
              <a:rPr lang="en-US" b="1" dirty="0"/>
              <a:t>Regions -</a:t>
            </a:r>
          </a:p>
          <a:p>
            <a:pPr>
              <a:lnSpc>
                <a:spcPct val="150000"/>
              </a:lnSpc>
            </a:pPr>
            <a:r>
              <a:rPr lang="en-US" dirty="0"/>
              <a:t>Regions are nothing but tables that are split up and spread across the region servers.</a:t>
            </a:r>
          </a:p>
          <a:p>
            <a:pPr>
              <a:lnSpc>
                <a:spcPct val="150000"/>
              </a:lnSpc>
            </a:pPr>
            <a:r>
              <a:rPr lang="en-US" b="1" dirty="0"/>
              <a:t>Region server </a:t>
            </a:r>
            <a:r>
              <a:rPr lang="en-US" dirty="0"/>
              <a:t>-</a:t>
            </a:r>
          </a:p>
          <a:p>
            <a:pPr marL="285750" indent="-285750">
              <a:lnSpc>
                <a:spcPct val="150000"/>
              </a:lnSpc>
              <a:buFont typeface="Arial" panose="020B0604020202020204" pitchFamily="34" charset="0"/>
              <a:buChar char="•"/>
            </a:pPr>
            <a:r>
              <a:rPr lang="en-US" dirty="0"/>
              <a:t>Communicate with the client and handle data-related operations.</a:t>
            </a:r>
          </a:p>
          <a:p>
            <a:pPr marL="285750" indent="-285750">
              <a:lnSpc>
                <a:spcPct val="150000"/>
              </a:lnSpc>
              <a:buFont typeface="Arial" panose="020B0604020202020204" pitchFamily="34" charset="0"/>
              <a:buChar char="•"/>
            </a:pPr>
            <a:r>
              <a:rPr lang="en-US" dirty="0"/>
              <a:t>Handle read and write requests for all the regions under it.</a:t>
            </a:r>
          </a:p>
          <a:p>
            <a:pPr marL="285750" indent="-285750">
              <a:lnSpc>
                <a:spcPct val="150000"/>
              </a:lnSpc>
              <a:buFont typeface="Arial" panose="020B0604020202020204" pitchFamily="34" charset="0"/>
              <a:buChar char="•"/>
            </a:pPr>
            <a:r>
              <a:rPr lang="en-US" dirty="0"/>
              <a:t>Decide the size of the region by following the region size thresholds.</a:t>
            </a:r>
          </a:p>
          <a:p>
            <a:endParaRPr lang="en-CA" dirty="0"/>
          </a:p>
        </p:txBody>
      </p:sp>
    </p:spTree>
    <p:extLst>
      <p:ext uri="{BB962C8B-B14F-4D97-AF65-F5344CB8AC3E}">
        <p14:creationId xmlns:p14="http://schemas.microsoft.com/office/powerpoint/2010/main" val="3114435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6D6520-12D2-4413-8DD0-033D0F737A16}"/>
              </a:ext>
            </a:extLst>
          </p:cNvPr>
          <p:cNvSpPr txBox="1"/>
          <p:nvPr/>
        </p:nvSpPr>
        <p:spPr>
          <a:xfrm>
            <a:off x="897622" y="352338"/>
            <a:ext cx="10679185" cy="5312352"/>
          </a:xfrm>
          <a:prstGeom prst="rect">
            <a:avLst/>
          </a:prstGeom>
          <a:noFill/>
        </p:spPr>
        <p:txBody>
          <a:bodyPr wrap="square" rtlCol="0">
            <a:spAutoFit/>
          </a:bodyPr>
          <a:lstStyle/>
          <a:p>
            <a:pPr>
              <a:lnSpc>
                <a:spcPct val="150000"/>
              </a:lnSpc>
            </a:pPr>
            <a:r>
              <a:rPr lang="en-US" b="1" dirty="0"/>
              <a:t>Zookeeper -</a:t>
            </a:r>
          </a:p>
          <a:p>
            <a:pPr marL="285750" indent="-285750">
              <a:lnSpc>
                <a:spcPct val="150000"/>
              </a:lnSpc>
              <a:buFont typeface="Arial" panose="020B0604020202020204" pitchFamily="34" charset="0"/>
              <a:buChar char="•"/>
            </a:pPr>
            <a:r>
              <a:rPr lang="en-US" dirty="0"/>
              <a:t>Zookeeper is an open-source project that provides services like maintaining configuration information, naming, providing distributed synchronization, etc.</a:t>
            </a:r>
          </a:p>
          <a:p>
            <a:pPr marL="285750" indent="-285750">
              <a:lnSpc>
                <a:spcPct val="150000"/>
              </a:lnSpc>
              <a:buFont typeface="Arial" panose="020B0604020202020204" pitchFamily="34" charset="0"/>
              <a:buChar char="•"/>
            </a:pPr>
            <a:r>
              <a:rPr lang="en-US" dirty="0"/>
              <a:t>Zookeeper has ephemeral nodes representing different region servers. Master servers use these nodes to discover available servers.</a:t>
            </a:r>
          </a:p>
          <a:p>
            <a:pPr marL="285750" indent="-285750">
              <a:lnSpc>
                <a:spcPct val="150000"/>
              </a:lnSpc>
              <a:buFont typeface="Arial" panose="020B0604020202020204" pitchFamily="34" charset="0"/>
              <a:buChar char="•"/>
            </a:pPr>
            <a:r>
              <a:rPr lang="en-US" dirty="0"/>
              <a:t>In addition to availability, the nodes are also used to track server failures or network partitions.</a:t>
            </a:r>
          </a:p>
          <a:p>
            <a:pPr marL="285750" indent="-285750">
              <a:lnSpc>
                <a:spcPct val="150000"/>
              </a:lnSpc>
              <a:buFont typeface="Arial" panose="020B0604020202020204" pitchFamily="34" charset="0"/>
              <a:buChar char="•"/>
            </a:pPr>
            <a:r>
              <a:rPr lang="en-US" dirty="0"/>
              <a:t>Clients communicate with region servers via zookeeper.</a:t>
            </a:r>
          </a:p>
          <a:p>
            <a:endParaRPr lang="en-CA" dirty="0"/>
          </a:p>
          <a:p>
            <a:pPr>
              <a:lnSpc>
                <a:spcPct val="150000"/>
              </a:lnSpc>
            </a:pPr>
            <a:r>
              <a:rPr lang="en-US" b="1" dirty="0"/>
              <a:t>Storage Mechanism in HBase</a:t>
            </a:r>
          </a:p>
          <a:p>
            <a:pPr>
              <a:lnSpc>
                <a:spcPct val="150000"/>
              </a:lnSpc>
            </a:pPr>
            <a:r>
              <a:rPr lang="en-US" dirty="0"/>
              <a:t>HBase is a </a:t>
            </a:r>
            <a:r>
              <a:rPr lang="en-US" b="1" dirty="0"/>
              <a:t>column-oriented database</a:t>
            </a:r>
            <a:r>
              <a:rPr lang="en-US" dirty="0"/>
              <a:t> and the tables in it are sorted by row. The table schema defines only column families, which are the key value pairs. A table have multiple column families and each column family can have any number of columns. Subsequent column values are stored contiguously on the disk. Each cell value of the table has a timestamp.</a:t>
            </a:r>
            <a:endParaRPr lang="en-CA" dirty="0"/>
          </a:p>
        </p:txBody>
      </p:sp>
    </p:spTree>
    <p:extLst>
      <p:ext uri="{BB962C8B-B14F-4D97-AF65-F5344CB8AC3E}">
        <p14:creationId xmlns:p14="http://schemas.microsoft.com/office/powerpoint/2010/main" val="160782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1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4" name="Freeform: Shape 1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1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266347-9105-48D8-8A53-BA4E9A3BBFAF}"/>
              </a:ext>
            </a:extLst>
          </p:cNvPr>
          <p:cNvPicPr>
            <a:picLocks noChangeAspect="1"/>
          </p:cNvPicPr>
          <p:nvPr/>
        </p:nvPicPr>
        <p:blipFill>
          <a:blip r:embed="rId2"/>
          <a:stretch>
            <a:fillRect/>
          </a:stretch>
        </p:blipFill>
        <p:spPr>
          <a:xfrm>
            <a:off x="798399" y="503692"/>
            <a:ext cx="7753200" cy="2208179"/>
          </a:xfrm>
          <a:prstGeom prst="rect">
            <a:avLst/>
          </a:prstGeom>
          <a:ln>
            <a:noFill/>
          </a:ln>
        </p:spPr>
      </p:pic>
      <p:sp>
        <p:nvSpPr>
          <p:cNvPr id="2" name="TextBox 1">
            <a:extLst>
              <a:ext uri="{FF2B5EF4-FFF2-40B4-BE49-F238E27FC236}">
                <a16:creationId xmlns:a16="http://schemas.microsoft.com/office/drawing/2014/main" id="{E8C503CE-65B3-4AC3-9D74-DD1DD48F962D}"/>
              </a:ext>
            </a:extLst>
          </p:cNvPr>
          <p:cNvSpPr txBox="1"/>
          <p:nvPr/>
        </p:nvSpPr>
        <p:spPr>
          <a:xfrm>
            <a:off x="763372" y="-500028"/>
            <a:ext cx="10985770" cy="1846659"/>
          </a:xfrm>
          <a:prstGeom prst="rect">
            <a:avLst/>
          </a:prstGeom>
          <a:noFill/>
        </p:spPr>
        <p:txBody>
          <a:bodyPr wrap="square" rtlCol="0">
            <a:spAutoFit/>
          </a:bodyPr>
          <a:lstStyle/>
          <a:p>
            <a:pPr>
              <a:lnSpc>
                <a:spcPct val="150000"/>
              </a:lnSpc>
              <a:spcAft>
                <a:spcPts val="600"/>
              </a:spcAft>
            </a:pPr>
            <a:r>
              <a:rPr lang="en-CA"/>
              <a:t> </a:t>
            </a:r>
          </a:p>
          <a:p>
            <a:pPr marL="285750" indent="-285750">
              <a:lnSpc>
                <a:spcPct val="150000"/>
              </a:lnSpc>
              <a:spcAft>
                <a:spcPts val="600"/>
              </a:spcAft>
              <a:buFont typeface="Arial" panose="020B0604020202020204" pitchFamily="34" charset="0"/>
              <a:buChar char="•"/>
            </a:pPr>
            <a:endParaRPr lang="en-CA"/>
          </a:p>
          <a:p>
            <a:pPr>
              <a:lnSpc>
                <a:spcPct val="150000"/>
              </a:lnSpc>
              <a:spcAft>
                <a:spcPts val="600"/>
              </a:spcAft>
            </a:pPr>
            <a:endParaRPr lang="en-CA"/>
          </a:p>
          <a:p>
            <a:pPr>
              <a:spcAft>
                <a:spcPts val="600"/>
              </a:spcAft>
            </a:pPr>
            <a:endParaRPr lang="en-CA"/>
          </a:p>
        </p:txBody>
      </p:sp>
      <p:graphicFrame>
        <p:nvGraphicFramePr>
          <p:cNvPr id="6" name="Table 5">
            <a:extLst>
              <a:ext uri="{FF2B5EF4-FFF2-40B4-BE49-F238E27FC236}">
                <a16:creationId xmlns:a16="http://schemas.microsoft.com/office/drawing/2014/main" id="{DE749C5E-157F-4107-B6D7-011FC3311B8B}"/>
              </a:ext>
            </a:extLst>
          </p:cNvPr>
          <p:cNvGraphicFramePr>
            <a:graphicFrameLocks noGrp="1"/>
          </p:cNvGraphicFramePr>
          <p:nvPr/>
        </p:nvGraphicFramePr>
        <p:xfrm>
          <a:off x="950419" y="3286733"/>
          <a:ext cx="8368679" cy="2101339"/>
        </p:xfrm>
        <a:graphic>
          <a:graphicData uri="http://schemas.openxmlformats.org/drawingml/2006/table">
            <a:tbl>
              <a:tblPr>
                <a:tableStyleId>{5C22544A-7EE6-4342-B048-85BDC9FD1C3A}</a:tableStyleId>
              </a:tblPr>
              <a:tblGrid>
                <a:gridCol w="1992543">
                  <a:extLst>
                    <a:ext uri="{9D8B030D-6E8A-4147-A177-3AD203B41FA5}">
                      <a16:colId xmlns:a16="http://schemas.microsoft.com/office/drawing/2014/main" val="3431784739"/>
                    </a:ext>
                  </a:extLst>
                </a:gridCol>
                <a:gridCol w="1594034">
                  <a:extLst>
                    <a:ext uri="{9D8B030D-6E8A-4147-A177-3AD203B41FA5}">
                      <a16:colId xmlns:a16="http://schemas.microsoft.com/office/drawing/2014/main" val="1480315060"/>
                    </a:ext>
                  </a:extLst>
                </a:gridCol>
                <a:gridCol w="1594034">
                  <a:extLst>
                    <a:ext uri="{9D8B030D-6E8A-4147-A177-3AD203B41FA5}">
                      <a16:colId xmlns:a16="http://schemas.microsoft.com/office/drawing/2014/main" val="2451880692"/>
                    </a:ext>
                  </a:extLst>
                </a:gridCol>
                <a:gridCol w="1594034">
                  <a:extLst>
                    <a:ext uri="{9D8B030D-6E8A-4147-A177-3AD203B41FA5}">
                      <a16:colId xmlns:a16="http://schemas.microsoft.com/office/drawing/2014/main" val="3167319135"/>
                    </a:ext>
                  </a:extLst>
                </a:gridCol>
                <a:gridCol w="1594034">
                  <a:extLst>
                    <a:ext uri="{9D8B030D-6E8A-4147-A177-3AD203B41FA5}">
                      <a16:colId xmlns:a16="http://schemas.microsoft.com/office/drawing/2014/main" val="950544291"/>
                    </a:ext>
                  </a:extLst>
                </a:gridCol>
              </a:tblGrid>
              <a:tr h="347501">
                <a:tc>
                  <a:txBody>
                    <a:bodyPr/>
                    <a:lstStyle/>
                    <a:p>
                      <a:pPr algn="ctr" fontAlgn="b"/>
                      <a:r>
                        <a:rPr lang="en-CA" sz="1600" b="1" u="none" strike="noStrike">
                          <a:effectLst/>
                        </a:rPr>
                        <a:t>Row Key</a:t>
                      </a:r>
                      <a:endParaRPr lang="en-CA" sz="1600" b="1" i="0" u="none" strike="noStrike">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CA" sz="1600" b="1" u="none" strike="noStrike">
                          <a:effectLst/>
                        </a:rPr>
                        <a:t>Personal info</a:t>
                      </a:r>
                      <a:endParaRPr lang="en-CA" sz="1600" b="1" i="0" u="none" strike="noStrike">
                        <a:solidFill>
                          <a:srgbClr val="000000"/>
                        </a:solidFill>
                        <a:effectLst/>
                        <a:latin typeface="Calibri" panose="020F0502020204030204" pitchFamily="34" charset="0"/>
                      </a:endParaRPr>
                    </a:p>
                  </a:txBody>
                  <a:tcPr marL="7620" marR="7620" marT="7620" marB="0" anchor="b"/>
                </a:tc>
                <a:tc hMerge="1">
                  <a:txBody>
                    <a:bodyPr/>
                    <a:lstStyle/>
                    <a:p>
                      <a:endParaRPr lang="en-CA"/>
                    </a:p>
                  </a:txBody>
                  <a:tcPr/>
                </a:tc>
                <a:tc gridSpan="2">
                  <a:txBody>
                    <a:bodyPr/>
                    <a:lstStyle/>
                    <a:p>
                      <a:pPr algn="ctr" fontAlgn="b"/>
                      <a:r>
                        <a:rPr lang="en-CA" sz="1600" b="1" u="none" strike="noStrike" dirty="0">
                          <a:effectLst/>
                        </a:rPr>
                        <a:t>College Info</a:t>
                      </a:r>
                      <a:endParaRPr lang="en-CA" sz="16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CA"/>
                    </a:p>
                  </a:txBody>
                  <a:tcPr/>
                </a:tc>
                <a:extLst>
                  <a:ext uri="{0D108BD9-81ED-4DB2-BD59-A6C34878D82A}">
                    <a16:rowId xmlns:a16="http://schemas.microsoft.com/office/drawing/2014/main" val="597641366"/>
                  </a:ext>
                </a:extLst>
              </a:tr>
              <a:tr h="363834">
                <a:tc>
                  <a:txBody>
                    <a:bodyPr/>
                    <a:lstStyle/>
                    <a:p>
                      <a:pPr algn="l" fontAlgn="b"/>
                      <a:r>
                        <a:rPr lang="en-CA" sz="1600" b="1" u="none" strike="noStrike">
                          <a:effectLst/>
                        </a:rPr>
                        <a:t>Student ID</a:t>
                      </a:r>
                      <a:endParaRPr lang="en-CA"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600" b="1" u="none" strike="noStrike">
                          <a:effectLst/>
                        </a:rPr>
                        <a:t>Name</a:t>
                      </a:r>
                      <a:endParaRPr lang="en-CA"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CA" sz="1600" b="1" u="none" strike="noStrike" dirty="0">
                          <a:effectLst/>
                        </a:rPr>
                        <a:t>cell</a:t>
                      </a:r>
                      <a:endParaRPr lang="en-CA"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CA" sz="1600" b="1" u="none" strike="noStrike" dirty="0">
                          <a:effectLst/>
                        </a:rPr>
                        <a:t>Course</a:t>
                      </a:r>
                      <a:endParaRPr lang="en-CA"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CA" sz="1600" b="1" u="none" strike="noStrike" dirty="0">
                          <a:effectLst/>
                        </a:rPr>
                        <a:t>Enrol year</a:t>
                      </a:r>
                      <a:endParaRPr lang="en-CA"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70551453"/>
                  </a:ext>
                </a:extLst>
              </a:tr>
              <a:tr h="347501">
                <a:tc>
                  <a:txBody>
                    <a:bodyPr/>
                    <a:lstStyle/>
                    <a:p>
                      <a:pPr algn="ctr" fontAlgn="b"/>
                      <a:r>
                        <a:rPr lang="en-CA" sz="1100" u="none" strike="noStrike" dirty="0">
                          <a:effectLst/>
                        </a:rPr>
                        <a:t>1</a:t>
                      </a:r>
                      <a:endParaRPr lang="en-CA"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a:effectLst/>
                        </a:rPr>
                        <a:t>Ankit</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a:effectLst/>
                        </a:rPr>
                        <a:t>223</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a:effectLst/>
                        </a:rPr>
                        <a:t>Bigdata</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a:effectLst/>
                        </a:rPr>
                        <a:t>2019S</a:t>
                      </a:r>
                      <a:endParaRPr lang="en-CA"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21855538"/>
                  </a:ext>
                </a:extLst>
              </a:tr>
              <a:tr h="347501">
                <a:tc>
                  <a:txBody>
                    <a:bodyPr/>
                    <a:lstStyle/>
                    <a:p>
                      <a:pPr algn="ctr" fontAlgn="b"/>
                      <a:r>
                        <a:rPr lang="en-CA" sz="1100" u="none" strike="noStrike" dirty="0">
                          <a:effectLst/>
                        </a:rPr>
                        <a:t>2</a:t>
                      </a:r>
                      <a:endParaRPr lang="en-CA"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a:effectLst/>
                        </a:rPr>
                        <a:t>Bharath</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a:effectLst/>
                        </a:rPr>
                        <a:t>224</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a:effectLst/>
                        </a:rPr>
                        <a:t>cloud</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a:effectLst/>
                        </a:rPr>
                        <a:t>2019W</a:t>
                      </a:r>
                      <a:endParaRPr lang="en-CA"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37129078"/>
                  </a:ext>
                </a:extLst>
              </a:tr>
              <a:tr h="347501">
                <a:tc>
                  <a:txBody>
                    <a:bodyPr/>
                    <a:lstStyle/>
                    <a:p>
                      <a:pPr algn="ctr" fontAlgn="b"/>
                      <a:r>
                        <a:rPr lang="en-CA" sz="1100" u="none" strike="noStrike" dirty="0">
                          <a:effectLst/>
                        </a:rPr>
                        <a:t>3</a:t>
                      </a:r>
                      <a:endParaRPr lang="en-CA"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dirty="0">
                          <a:effectLst/>
                        </a:rPr>
                        <a:t>Nishad</a:t>
                      </a:r>
                      <a:endParaRPr lang="en-CA"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a:effectLst/>
                        </a:rPr>
                        <a:t>225</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a:effectLst/>
                        </a:rPr>
                        <a:t>CCBT</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a:effectLst/>
                        </a:rPr>
                        <a:t>2020S</a:t>
                      </a:r>
                      <a:endParaRPr lang="en-CA"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31903400"/>
                  </a:ext>
                </a:extLst>
              </a:tr>
              <a:tr h="347501">
                <a:tc>
                  <a:txBody>
                    <a:bodyPr/>
                    <a:lstStyle/>
                    <a:p>
                      <a:pPr algn="ctr" fontAlgn="b"/>
                      <a:r>
                        <a:rPr lang="en-CA" sz="1100" u="none" strike="noStrike">
                          <a:effectLst/>
                        </a:rPr>
                        <a:t>4</a:t>
                      </a:r>
                      <a:endParaRPr lang="en-CA"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dirty="0" err="1">
                          <a:effectLst/>
                        </a:rPr>
                        <a:t>SaiRam</a:t>
                      </a:r>
                      <a:endParaRPr lang="en-CA"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dirty="0">
                          <a:effectLst/>
                        </a:rPr>
                        <a:t>226</a:t>
                      </a:r>
                      <a:endParaRPr lang="en-CA"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dirty="0">
                          <a:effectLst/>
                        </a:rPr>
                        <a:t>Java</a:t>
                      </a:r>
                      <a:endParaRPr lang="en-CA"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CA" sz="1100" u="none" strike="noStrike" dirty="0">
                          <a:effectLst/>
                        </a:rPr>
                        <a:t>2020W</a:t>
                      </a:r>
                      <a:endParaRPr lang="en-CA"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1676345"/>
                  </a:ext>
                </a:extLst>
              </a:tr>
            </a:tbl>
          </a:graphicData>
        </a:graphic>
      </p:graphicFrame>
    </p:spTree>
    <p:extLst>
      <p:ext uri="{BB962C8B-B14F-4D97-AF65-F5344CB8AC3E}">
        <p14:creationId xmlns:p14="http://schemas.microsoft.com/office/powerpoint/2010/main" val="2302886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4FCC8-5582-4CC4-983A-508AD124A641}"/>
              </a:ext>
            </a:extLst>
          </p:cNvPr>
          <p:cNvSpPr>
            <a:spLocks noGrp="1"/>
          </p:cNvSpPr>
          <p:nvPr>
            <p:ph type="title"/>
          </p:nvPr>
        </p:nvSpPr>
        <p:spPr/>
        <p:txBody>
          <a:bodyPr>
            <a:normAutofit fontScale="90000"/>
          </a:bodyPr>
          <a:lstStyle/>
          <a:p>
            <a:pPr rtl="0">
              <a:spcBef>
                <a:spcPts val="0"/>
              </a:spcBef>
              <a:spcAft>
                <a:spcPts val="0"/>
              </a:spcAft>
            </a:pPr>
            <a:br>
              <a:rPr lang="en-CA" sz="3600" b="0" i="0" u="none" strike="noStrike" dirty="0">
                <a:solidFill>
                  <a:srgbClr val="000000"/>
                </a:solidFill>
                <a:effectLst/>
                <a:latin typeface="Calibri" panose="020F0502020204030204" pitchFamily="34" charset="0"/>
              </a:rPr>
            </a:br>
            <a:br>
              <a:rPr lang="en-CA" sz="3600" b="0" i="0" u="none" strike="noStrike" dirty="0">
                <a:solidFill>
                  <a:srgbClr val="000000"/>
                </a:solidFill>
                <a:effectLst/>
                <a:latin typeface="Calibri" panose="020F0502020204030204" pitchFamily="34" charset="0"/>
              </a:rPr>
            </a:br>
            <a:r>
              <a:rPr lang="en-CA" sz="3600" b="0" i="0" u="none" strike="noStrike" dirty="0">
                <a:solidFill>
                  <a:srgbClr val="000000"/>
                </a:solidFill>
                <a:effectLst/>
                <a:latin typeface="Calibri" panose="020F0502020204030204" pitchFamily="34" charset="0"/>
              </a:rPr>
              <a:t>FACTS ABOUT BIG DATA</a:t>
            </a:r>
            <a:br>
              <a:rPr lang="en-CA" b="0" dirty="0">
                <a:effectLst/>
              </a:rPr>
            </a:br>
            <a:br>
              <a:rPr lang="en-CA" dirty="0"/>
            </a:br>
            <a:endParaRPr lang="en-CA" dirty="0"/>
          </a:p>
        </p:txBody>
      </p:sp>
      <p:sp>
        <p:nvSpPr>
          <p:cNvPr id="3" name="Content Placeholder 2">
            <a:extLst>
              <a:ext uri="{FF2B5EF4-FFF2-40B4-BE49-F238E27FC236}">
                <a16:creationId xmlns:a16="http://schemas.microsoft.com/office/drawing/2014/main" id="{C8889FC9-FDEA-45FB-B3D6-7162D3D399E6}"/>
              </a:ext>
            </a:extLst>
          </p:cNvPr>
          <p:cNvSpPr>
            <a:spLocks noGrp="1"/>
          </p:cNvSpPr>
          <p:nvPr>
            <p:ph idx="1"/>
          </p:nvPr>
        </p:nvSpPr>
        <p:spPr/>
        <p:txBody>
          <a:bodyPr>
            <a:normAutofit/>
          </a:bodyPr>
          <a:lstStyle/>
          <a:p>
            <a:pPr rtl="0" fontAlgn="base">
              <a:spcBef>
                <a:spcPts val="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More than 90% of all the data in the globe was generated over the course of past two years.</a:t>
            </a:r>
            <a:endParaRPr lang="en-US"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The total volume of data that the industry captures and stores, gets doubled in every 1.2 years.</a:t>
            </a:r>
            <a:endParaRPr lang="en-US" b="0" i="0" u="none" strike="noStrike" dirty="0">
              <a:solidFill>
                <a:srgbClr val="000000"/>
              </a:solidFill>
              <a:effectLst/>
              <a:latin typeface="Arial" panose="020B0604020202020204" pitchFamily="34" charset="0"/>
            </a:endParaRPr>
          </a:p>
          <a:p>
            <a:pPr rtl="0" fontAlgn="base">
              <a:spcBef>
                <a:spcPts val="6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Twitter processes 340 million messages .</a:t>
            </a:r>
            <a:endParaRPr lang="en-US" b="0" i="0" u="none" strike="noStrike" dirty="0">
              <a:solidFill>
                <a:srgbClr val="000000"/>
              </a:solidFill>
              <a:effectLst/>
              <a:latin typeface="Arial" panose="020B0604020202020204" pitchFamily="34" charset="0"/>
            </a:endParaRPr>
          </a:p>
          <a:p>
            <a:pPr rtl="0" fontAlgn="base">
              <a:spcBef>
                <a:spcPts val="60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Facebook  generates 2.7 billion comments and likes. </a:t>
            </a:r>
            <a:endParaRPr lang="en-US"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b="0" i="0" u="none" strike="noStrike" dirty="0">
                <a:solidFill>
                  <a:srgbClr val="000000"/>
                </a:solidFill>
                <a:effectLst/>
                <a:latin typeface="Calibri" panose="020F0502020204030204" pitchFamily="34" charset="0"/>
              </a:rPr>
              <a:t>Approximately, 100 hours of video are uploaded to video platforms like YouTube, every minute.</a:t>
            </a:r>
            <a:endParaRPr lang="en-US" b="0" i="0" u="none" strike="noStrike" dirty="0">
              <a:solidFill>
                <a:srgbClr val="000000"/>
              </a:solidFill>
              <a:effectLst/>
              <a:latin typeface="Arial" panose="020B0604020202020204" pitchFamily="34" charset="0"/>
            </a:endParaRPr>
          </a:p>
          <a:p>
            <a:pPr marL="0" indent="0">
              <a:buNone/>
            </a:pPr>
            <a:endParaRPr lang="en-CA" dirty="0"/>
          </a:p>
        </p:txBody>
      </p:sp>
    </p:spTree>
    <p:extLst>
      <p:ext uri="{BB962C8B-B14F-4D97-AF65-F5344CB8AC3E}">
        <p14:creationId xmlns:p14="http://schemas.microsoft.com/office/powerpoint/2010/main" val="1135266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A130CA-991E-4C92-A494-EB7D8666E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FC3C749F-9A26-4B1E-BC2E-572D03DF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72577"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98D51C6-1188-49B8-B829-31D2C2813F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050242"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56BA586-8922-4113-BD35-BBF1EB1A1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6909"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861739"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ame 17">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423102"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1">
            <a:extLst>
              <a:ext uri="{FF2B5EF4-FFF2-40B4-BE49-F238E27FC236}">
                <a16:creationId xmlns:a16="http://schemas.microsoft.com/office/drawing/2014/main" id="{EB90EACD-F923-4076-9EF7-078120790CB1}"/>
              </a:ext>
            </a:extLst>
          </p:cNvPr>
          <p:cNvSpPr>
            <a:spLocks noChangeArrowheads="1"/>
          </p:cNvSpPr>
          <p:nvPr/>
        </p:nvSpPr>
        <p:spPr bwMode="auto">
          <a:xfrm>
            <a:off x="1738683" y="2721789"/>
            <a:ext cx="3618284" cy="134572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2800" b="0" i="0" u="none" strike="noStrike" kern="1200" cap="none" normalizeH="0" baseline="0">
                <a:ln>
                  <a:noFill/>
                </a:ln>
                <a:solidFill>
                  <a:srgbClr val="080808"/>
                </a:solidFill>
                <a:effectLst/>
                <a:latin typeface="+mj-lt"/>
                <a:ea typeface="+mj-ea"/>
                <a:cs typeface="+mj-cs"/>
              </a:rPr>
              <a:t>HBase and RDBMS</a:t>
            </a:r>
          </a:p>
          <a:p>
            <a:pPr marL="0" marR="0" lvl="0" indent="0" algn="ctr" fontAlgn="base">
              <a:lnSpc>
                <a:spcPct val="90000"/>
              </a:lnSpc>
              <a:spcBef>
                <a:spcPct val="0"/>
              </a:spcBef>
              <a:spcAft>
                <a:spcPts val="600"/>
              </a:spcAft>
              <a:buClrTx/>
              <a:buSzTx/>
              <a:tabLst/>
            </a:pPr>
            <a:endParaRPr kumimoji="0" lang="en-US" altLang="en-US" sz="2800" b="0" i="0" u="none" strike="noStrike" kern="1200" cap="none" normalizeH="0" baseline="0">
              <a:ln>
                <a:noFill/>
              </a:ln>
              <a:solidFill>
                <a:srgbClr val="080808"/>
              </a:solidFill>
              <a:effectLst/>
              <a:latin typeface="+mj-lt"/>
              <a:ea typeface="+mj-ea"/>
              <a:cs typeface="+mj-cs"/>
            </a:endParaRPr>
          </a:p>
        </p:txBody>
      </p:sp>
      <p:graphicFrame>
        <p:nvGraphicFramePr>
          <p:cNvPr id="2" name="Table 1">
            <a:extLst>
              <a:ext uri="{FF2B5EF4-FFF2-40B4-BE49-F238E27FC236}">
                <a16:creationId xmlns:a16="http://schemas.microsoft.com/office/drawing/2014/main" id="{420A7C44-35E1-4C34-B8DC-DED9E72CC3D6}"/>
              </a:ext>
            </a:extLst>
          </p:cNvPr>
          <p:cNvGraphicFramePr>
            <a:graphicFrameLocks noGrp="1"/>
          </p:cNvGraphicFramePr>
          <p:nvPr/>
        </p:nvGraphicFramePr>
        <p:xfrm>
          <a:off x="6879772" y="455688"/>
          <a:ext cx="4990495" cy="5946627"/>
        </p:xfrm>
        <a:graphic>
          <a:graphicData uri="http://schemas.openxmlformats.org/drawingml/2006/table">
            <a:tbl>
              <a:tblPr/>
              <a:tblGrid>
                <a:gridCol w="2515425">
                  <a:extLst>
                    <a:ext uri="{9D8B030D-6E8A-4147-A177-3AD203B41FA5}">
                      <a16:colId xmlns:a16="http://schemas.microsoft.com/office/drawing/2014/main" val="2916073259"/>
                    </a:ext>
                  </a:extLst>
                </a:gridCol>
                <a:gridCol w="2475070">
                  <a:extLst>
                    <a:ext uri="{9D8B030D-6E8A-4147-A177-3AD203B41FA5}">
                      <a16:colId xmlns:a16="http://schemas.microsoft.com/office/drawing/2014/main" val="255596538"/>
                    </a:ext>
                  </a:extLst>
                </a:gridCol>
              </a:tblGrid>
              <a:tr h="458426">
                <a:tc>
                  <a:txBody>
                    <a:bodyPr/>
                    <a:lstStyle/>
                    <a:p>
                      <a:pPr algn="l" fontAlgn="t">
                        <a:spcBef>
                          <a:spcPts val="0"/>
                        </a:spcBef>
                        <a:spcAft>
                          <a:spcPts val="0"/>
                        </a:spcAft>
                      </a:pPr>
                      <a:r>
                        <a:rPr lang="en-CA" sz="1900" b="0" i="0" u="none" strike="noStrike">
                          <a:effectLst/>
                          <a:latin typeface="Arial" panose="020B0604020202020204" pitchFamily="34" charset="0"/>
                        </a:rPr>
                        <a:t>HBase</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tc>
                  <a:txBody>
                    <a:bodyPr/>
                    <a:lstStyle/>
                    <a:p>
                      <a:pPr algn="l" fontAlgn="t">
                        <a:spcBef>
                          <a:spcPts val="0"/>
                        </a:spcBef>
                        <a:spcAft>
                          <a:spcPts val="0"/>
                        </a:spcAft>
                      </a:pPr>
                      <a:r>
                        <a:rPr lang="en-CA" sz="1900" b="0" i="0" u="none" strike="noStrike">
                          <a:effectLst/>
                          <a:latin typeface="Arial" panose="020B0604020202020204" pitchFamily="34" charset="0"/>
                        </a:rPr>
                        <a:t>RDBMS</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760293143"/>
                  </a:ext>
                </a:extLst>
              </a:tr>
              <a:tr h="1911185">
                <a:tc>
                  <a:txBody>
                    <a:bodyPr/>
                    <a:lstStyle/>
                    <a:p>
                      <a:pPr algn="l" fontAlgn="t">
                        <a:spcBef>
                          <a:spcPts val="0"/>
                        </a:spcBef>
                        <a:spcAft>
                          <a:spcPts val="0"/>
                        </a:spcAft>
                      </a:pPr>
                      <a:r>
                        <a:rPr lang="en-US" sz="1900" b="0" i="0" u="none" strike="noStrike">
                          <a:effectLst/>
                          <a:latin typeface="Arial" panose="020B0604020202020204" pitchFamily="34" charset="0"/>
                        </a:rPr>
                        <a:t>HBase is schema-less, it doesn't have the concept of fixed columns schema; defines only column families.</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900" b="0" i="0" u="none" strike="noStrike">
                          <a:effectLst/>
                          <a:latin typeface="Arial" panose="020B0604020202020204" pitchFamily="34" charset="0"/>
                        </a:rPr>
                        <a:t>An RDBMS is governed by its schema, which describes the whole structure of tables.</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25332228"/>
                  </a:ext>
                </a:extLst>
              </a:tr>
              <a:tr h="1039530">
                <a:tc>
                  <a:txBody>
                    <a:bodyPr/>
                    <a:lstStyle/>
                    <a:p>
                      <a:pPr algn="l" fontAlgn="t">
                        <a:spcBef>
                          <a:spcPts val="0"/>
                        </a:spcBef>
                        <a:spcAft>
                          <a:spcPts val="0"/>
                        </a:spcAft>
                      </a:pPr>
                      <a:r>
                        <a:rPr lang="en-US" sz="1900" b="0" i="0" u="none" strike="noStrike">
                          <a:effectLst/>
                          <a:latin typeface="Arial" panose="020B0604020202020204" pitchFamily="34" charset="0"/>
                        </a:rPr>
                        <a:t>It is built for wide tables. HBase is horizontally scalable.</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900" b="0" i="0" u="none" strike="noStrike">
                          <a:effectLst/>
                          <a:latin typeface="Arial" panose="020B0604020202020204" pitchFamily="34" charset="0"/>
                        </a:rPr>
                        <a:t>It is thin and built for small tables. Hard to scale.</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8120400"/>
                  </a:ext>
                </a:extLst>
              </a:tr>
              <a:tr h="748978">
                <a:tc>
                  <a:txBody>
                    <a:bodyPr/>
                    <a:lstStyle/>
                    <a:p>
                      <a:pPr algn="l" fontAlgn="t">
                        <a:spcBef>
                          <a:spcPts val="0"/>
                        </a:spcBef>
                        <a:spcAft>
                          <a:spcPts val="0"/>
                        </a:spcAft>
                      </a:pPr>
                      <a:r>
                        <a:rPr lang="en-US" sz="1900" b="0" i="0" u="none" strike="noStrike">
                          <a:effectLst/>
                          <a:latin typeface="Arial" panose="020B0604020202020204" pitchFamily="34" charset="0"/>
                        </a:rPr>
                        <a:t>No transactions are there in HBase.</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CA" sz="1900" b="0" i="0" u="none" strike="noStrike">
                          <a:effectLst/>
                          <a:latin typeface="Arial" panose="020B0604020202020204" pitchFamily="34" charset="0"/>
                        </a:rPr>
                        <a:t>RDBMS is transactional.</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69491144"/>
                  </a:ext>
                </a:extLst>
              </a:tr>
              <a:tr h="748978">
                <a:tc>
                  <a:txBody>
                    <a:bodyPr/>
                    <a:lstStyle/>
                    <a:p>
                      <a:pPr algn="l" fontAlgn="t">
                        <a:spcBef>
                          <a:spcPts val="0"/>
                        </a:spcBef>
                        <a:spcAft>
                          <a:spcPts val="0"/>
                        </a:spcAft>
                      </a:pPr>
                      <a:r>
                        <a:rPr lang="en-CA" sz="1900" b="0" i="0" u="none" strike="noStrike">
                          <a:effectLst/>
                          <a:latin typeface="Arial" panose="020B0604020202020204" pitchFamily="34" charset="0"/>
                        </a:rPr>
                        <a:t>It has de-normalized data.</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900" b="0" i="0" u="none" strike="noStrike">
                          <a:effectLst/>
                          <a:latin typeface="Arial" panose="020B0604020202020204" pitchFamily="34" charset="0"/>
                        </a:rPr>
                        <a:t>It will have normalized data.</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15277488"/>
                  </a:ext>
                </a:extLst>
              </a:tr>
              <a:tr h="1039530">
                <a:tc>
                  <a:txBody>
                    <a:bodyPr/>
                    <a:lstStyle/>
                    <a:p>
                      <a:pPr algn="l" fontAlgn="t">
                        <a:spcBef>
                          <a:spcPts val="0"/>
                        </a:spcBef>
                        <a:spcAft>
                          <a:spcPts val="0"/>
                        </a:spcAft>
                      </a:pPr>
                      <a:r>
                        <a:rPr lang="en-US" sz="1900" b="0" i="0" u="none" strike="noStrike">
                          <a:effectLst/>
                          <a:latin typeface="Arial" panose="020B0604020202020204" pitchFamily="34" charset="0"/>
                        </a:rPr>
                        <a:t>It is good for semi-structured as well as structured data.</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US" sz="1900" b="0" i="0" u="none" strike="noStrike">
                          <a:effectLst/>
                          <a:latin typeface="Arial" panose="020B0604020202020204" pitchFamily="34" charset="0"/>
                        </a:rPr>
                        <a:t>It is good for structured data.</a:t>
                      </a:r>
                    </a:p>
                  </a:txBody>
                  <a:tcPr marL="64567" marR="64567" marT="64567" marB="64567">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38682609"/>
                  </a:ext>
                </a:extLst>
              </a:tr>
            </a:tbl>
          </a:graphicData>
        </a:graphic>
      </p:graphicFrame>
    </p:spTree>
    <p:extLst>
      <p:ext uri="{BB962C8B-B14F-4D97-AF65-F5344CB8AC3E}">
        <p14:creationId xmlns:p14="http://schemas.microsoft.com/office/powerpoint/2010/main" val="3443896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76741E-30C6-40CC-A805-DAE1DB3024EB}"/>
              </a:ext>
            </a:extLst>
          </p:cNvPr>
          <p:cNvSpPr txBox="1"/>
          <p:nvPr/>
        </p:nvSpPr>
        <p:spPr>
          <a:xfrm>
            <a:off x="771787" y="545284"/>
            <a:ext cx="11048301" cy="4939814"/>
          </a:xfrm>
          <a:prstGeom prst="rect">
            <a:avLst/>
          </a:prstGeom>
          <a:noFill/>
        </p:spPr>
        <p:txBody>
          <a:bodyPr wrap="square" rtlCol="0">
            <a:spAutoFit/>
          </a:bodyPr>
          <a:lstStyle/>
          <a:p>
            <a:pPr>
              <a:lnSpc>
                <a:spcPct val="150000"/>
              </a:lnSpc>
            </a:pPr>
            <a:r>
              <a:rPr lang="en-CA" b="1" dirty="0"/>
              <a:t>Features of HBase</a:t>
            </a:r>
          </a:p>
          <a:p>
            <a:pPr marL="285750" lvl="0" indent="-285750">
              <a:lnSpc>
                <a:spcPct val="150000"/>
              </a:lnSpc>
              <a:buFont typeface="Arial" panose="020B0604020202020204" pitchFamily="34" charset="0"/>
              <a:buChar char="•"/>
            </a:pPr>
            <a:r>
              <a:rPr lang="en-CA" dirty="0"/>
              <a:t>HBase is linearly scalable.</a:t>
            </a:r>
          </a:p>
          <a:p>
            <a:pPr marL="285750" lvl="0" indent="-285750">
              <a:lnSpc>
                <a:spcPct val="150000"/>
              </a:lnSpc>
              <a:buFont typeface="Arial" panose="020B0604020202020204" pitchFamily="34" charset="0"/>
              <a:buChar char="•"/>
            </a:pPr>
            <a:r>
              <a:rPr lang="en-CA" dirty="0"/>
              <a:t>It has automatic failure support.</a:t>
            </a:r>
          </a:p>
          <a:p>
            <a:pPr marL="285750" lvl="0" indent="-285750">
              <a:lnSpc>
                <a:spcPct val="150000"/>
              </a:lnSpc>
              <a:buFont typeface="Arial" panose="020B0604020202020204" pitchFamily="34" charset="0"/>
              <a:buChar char="•"/>
            </a:pPr>
            <a:r>
              <a:rPr lang="en-CA" dirty="0"/>
              <a:t>It provides consistent read and writes.</a:t>
            </a:r>
          </a:p>
          <a:p>
            <a:pPr marL="285750" lvl="0" indent="-285750">
              <a:lnSpc>
                <a:spcPct val="150000"/>
              </a:lnSpc>
              <a:buFont typeface="Arial" panose="020B0604020202020204" pitchFamily="34" charset="0"/>
              <a:buChar char="•"/>
            </a:pPr>
            <a:r>
              <a:rPr lang="en-CA" dirty="0"/>
              <a:t>It integrates with Hadoop, both as a source and a destination.</a:t>
            </a:r>
          </a:p>
          <a:p>
            <a:pPr marL="285750" lvl="0" indent="-285750">
              <a:lnSpc>
                <a:spcPct val="150000"/>
              </a:lnSpc>
              <a:buFont typeface="Arial" panose="020B0604020202020204" pitchFamily="34" charset="0"/>
              <a:buChar char="•"/>
            </a:pPr>
            <a:r>
              <a:rPr lang="en-CA" dirty="0"/>
              <a:t>It has easy java API for client.</a:t>
            </a:r>
          </a:p>
          <a:p>
            <a:pPr marL="285750" lvl="0" indent="-285750">
              <a:lnSpc>
                <a:spcPct val="150000"/>
              </a:lnSpc>
              <a:buFont typeface="Arial" panose="020B0604020202020204" pitchFamily="34" charset="0"/>
              <a:buChar char="•"/>
            </a:pPr>
            <a:r>
              <a:rPr lang="en-CA" dirty="0"/>
              <a:t>It provides data replication across clusters.</a:t>
            </a:r>
          </a:p>
          <a:p>
            <a:pPr>
              <a:lnSpc>
                <a:spcPct val="150000"/>
              </a:lnSpc>
            </a:pPr>
            <a:r>
              <a:rPr lang="en-CA" b="1" dirty="0"/>
              <a:t>Where we can use HBase</a:t>
            </a:r>
          </a:p>
          <a:p>
            <a:pPr marL="285750" lvl="0" indent="-285750">
              <a:lnSpc>
                <a:spcPct val="150000"/>
              </a:lnSpc>
              <a:buFont typeface="Arial" panose="020B0604020202020204" pitchFamily="34" charset="0"/>
              <a:buChar char="•"/>
            </a:pPr>
            <a:r>
              <a:rPr lang="en-CA" dirty="0"/>
              <a:t>It is used whenever there is a need to write heavy applications.</a:t>
            </a:r>
          </a:p>
          <a:p>
            <a:pPr marL="285750" lvl="0" indent="-285750">
              <a:lnSpc>
                <a:spcPct val="150000"/>
              </a:lnSpc>
              <a:buFont typeface="Arial" panose="020B0604020202020204" pitchFamily="34" charset="0"/>
              <a:buChar char="•"/>
            </a:pPr>
            <a:r>
              <a:rPr lang="en-CA" dirty="0"/>
              <a:t>HBase is used whenever we need to provide fast random access to available data.</a:t>
            </a:r>
          </a:p>
          <a:p>
            <a:pPr marL="285750" lvl="0" indent="-285750">
              <a:lnSpc>
                <a:spcPct val="150000"/>
              </a:lnSpc>
              <a:buFont typeface="Arial" panose="020B0604020202020204" pitchFamily="34" charset="0"/>
              <a:buChar char="•"/>
            </a:pPr>
            <a:r>
              <a:rPr lang="en-CA" dirty="0"/>
              <a:t>Companies such as Facebook, Twitter, Yahoo, and Adobe use HBase internally.</a:t>
            </a:r>
          </a:p>
          <a:p>
            <a:endParaRPr lang="en-CA" dirty="0"/>
          </a:p>
        </p:txBody>
      </p:sp>
    </p:spTree>
    <p:extLst>
      <p:ext uri="{BB962C8B-B14F-4D97-AF65-F5344CB8AC3E}">
        <p14:creationId xmlns:p14="http://schemas.microsoft.com/office/powerpoint/2010/main" val="3186619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16413" y="4189810"/>
            <a:ext cx="1956941"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7" dirty="0">
                <a:solidFill>
                  <a:srgbClr val="3D2219"/>
                </a:solidFill>
                <a:latin typeface="Papyrus"/>
                <a:cs typeface="Papyrus"/>
              </a:rPr>
              <a:t>HIVE</a:t>
            </a:r>
            <a:endParaRPr sz="5062" dirty="0">
              <a:latin typeface="Papyrus"/>
              <a:cs typeface="Papyrus"/>
            </a:endParaRPr>
          </a:p>
        </p:txBody>
      </p:sp>
      <p:sp>
        <p:nvSpPr>
          <p:cNvPr id="3" name="object 3"/>
          <p:cNvSpPr/>
          <p:nvPr/>
        </p:nvSpPr>
        <p:spPr>
          <a:xfrm>
            <a:off x="4756547" y="1071563"/>
            <a:ext cx="2678906" cy="2678906"/>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txBox="1"/>
          <p:nvPr/>
        </p:nvSpPr>
        <p:spPr>
          <a:xfrm>
            <a:off x="7570291" y="5607844"/>
            <a:ext cx="2138214" cy="797093"/>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2531" spc="-4" dirty="0">
                <a:solidFill>
                  <a:srgbClr val="3D2219"/>
                </a:solidFill>
                <a:latin typeface="Papyrus"/>
                <a:cs typeface="Papyrus"/>
              </a:rPr>
              <a:t>A</a:t>
            </a:r>
            <a:r>
              <a:rPr lang="en-CA" sz="2531" spc="-4" dirty="0" err="1">
                <a:solidFill>
                  <a:srgbClr val="3D2219"/>
                </a:solidFill>
                <a:latin typeface="Papyrus"/>
                <a:cs typeface="Papyrus"/>
              </a:rPr>
              <a:t>nkit</a:t>
            </a:r>
            <a:r>
              <a:rPr lang="en-CA" sz="2531" spc="-4" dirty="0">
                <a:solidFill>
                  <a:srgbClr val="3D2219"/>
                </a:solidFill>
                <a:latin typeface="Papyrus"/>
                <a:cs typeface="Papyrus"/>
              </a:rPr>
              <a:t> Sharma</a:t>
            </a:r>
          </a:p>
          <a:p>
            <a:pPr marL="8929">
              <a:lnSpc>
                <a:spcPct val="100000"/>
              </a:lnSpc>
              <a:spcBef>
                <a:spcPts val="70"/>
              </a:spcBef>
            </a:pPr>
            <a:r>
              <a:rPr lang="en-CA" sz="2531" spc="-4" dirty="0">
                <a:solidFill>
                  <a:srgbClr val="3D2219"/>
                </a:solidFill>
                <a:latin typeface="Papyrus"/>
                <a:cs typeface="Papyrus"/>
              </a:rPr>
              <a:t>C-0770025</a:t>
            </a:r>
            <a:endParaRPr sz="2531" dirty="0">
              <a:latin typeface="Papyrus"/>
              <a:cs typeface="Papyrus"/>
            </a:endParaRPr>
          </a:p>
        </p:txBody>
      </p:sp>
    </p:spTree>
    <p:extLst>
      <p:ext uri="{BB962C8B-B14F-4D97-AF65-F5344CB8AC3E}">
        <p14:creationId xmlns:p14="http://schemas.microsoft.com/office/powerpoint/2010/main" val="2498527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4864" y="792956"/>
            <a:ext cx="3894683"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4" dirty="0"/>
              <a:t>What is</a:t>
            </a:r>
            <a:r>
              <a:rPr sz="5062" spc="-74" dirty="0"/>
              <a:t> </a:t>
            </a:r>
            <a:r>
              <a:rPr sz="5062" spc="-7" dirty="0"/>
              <a:t>Hive?</a:t>
            </a:r>
            <a:endParaRPr sz="5062"/>
          </a:p>
        </p:txBody>
      </p:sp>
      <p:sp>
        <p:nvSpPr>
          <p:cNvPr id="3" name="object 3"/>
          <p:cNvSpPr/>
          <p:nvPr/>
        </p:nvSpPr>
        <p:spPr>
          <a:xfrm>
            <a:off x="2452688" y="2614612"/>
            <a:ext cx="63400" cy="54471"/>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4311252"/>
            <a:ext cx="63400" cy="54471"/>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p:nvPr/>
        </p:nvSpPr>
        <p:spPr>
          <a:xfrm>
            <a:off x="2740223" y="2450306"/>
            <a:ext cx="6952655" cy="3171825"/>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3572">
              <a:lnSpc>
                <a:spcPct val="100000"/>
              </a:lnSpc>
              <a:spcBef>
                <a:spcPts val="70"/>
              </a:spcBef>
            </a:pPr>
            <a:r>
              <a:rPr sz="2391" spc="-4" dirty="0">
                <a:solidFill>
                  <a:srgbClr val="3D2219"/>
                </a:solidFill>
                <a:latin typeface="Papyrus"/>
                <a:cs typeface="Papyrus"/>
              </a:rPr>
              <a:t>Hive </a:t>
            </a:r>
            <a:r>
              <a:rPr sz="2391" dirty="0">
                <a:solidFill>
                  <a:srgbClr val="3D2219"/>
                </a:solidFill>
                <a:latin typeface="Papyrus"/>
                <a:cs typeface="Papyrus"/>
              </a:rPr>
              <a:t>is a </a:t>
            </a:r>
            <a:r>
              <a:rPr sz="2391" spc="-4" dirty="0">
                <a:solidFill>
                  <a:srgbClr val="3D2219"/>
                </a:solidFill>
                <a:latin typeface="Papyrus"/>
                <a:cs typeface="Papyrus"/>
              </a:rPr>
              <a:t>data </a:t>
            </a:r>
            <a:r>
              <a:rPr sz="2391" spc="-7" dirty="0">
                <a:solidFill>
                  <a:srgbClr val="3D2219"/>
                </a:solidFill>
                <a:latin typeface="Papyrus"/>
                <a:cs typeface="Papyrus"/>
              </a:rPr>
              <a:t>warehouse </a:t>
            </a:r>
            <a:r>
              <a:rPr sz="2391" spc="-4" dirty="0">
                <a:solidFill>
                  <a:srgbClr val="3D2219"/>
                </a:solidFill>
                <a:latin typeface="Papyrus"/>
                <a:cs typeface="Papyrus"/>
              </a:rPr>
              <a:t>infrastructure tool </a:t>
            </a:r>
            <a:r>
              <a:rPr sz="2391" dirty="0">
                <a:solidFill>
                  <a:srgbClr val="3D2219"/>
                </a:solidFill>
                <a:latin typeface="Papyrus"/>
                <a:cs typeface="Papyrus"/>
              </a:rPr>
              <a:t>to  </a:t>
            </a:r>
            <a:r>
              <a:rPr sz="2391" spc="-4" dirty="0">
                <a:solidFill>
                  <a:srgbClr val="3D2219"/>
                </a:solidFill>
                <a:latin typeface="Papyrus"/>
                <a:cs typeface="Papyrus"/>
              </a:rPr>
              <a:t>process structure data </a:t>
            </a:r>
            <a:r>
              <a:rPr sz="2391" dirty="0">
                <a:solidFill>
                  <a:srgbClr val="3D2219"/>
                </a:solidFill>
                <a:latin typeface="Papyrus"/>
                <a:cs typeface="Papyrus"/>
              </a:rPr>
              <a:t>in </a:t>
            </a:r>
            <a:r>
              <a:rPr sz="2391" spc="-7" dirty="0">
                <a:solidFill>
                  <a:srgbClr val="3D2219"/>
                </a:solidFill>
                <a:latin typeface="Papyrus"/>
                <a:cs typeface="Papyrus"/>
              </a:rPr>
              <a:t>Hadoop. </a:t>
            </a:r>
            <a:r>
              <a:rPr sz="2391" spc="-4" dirty="0">
                <a:solidFill>
                  <a:srgbClr val="3D2219"/>
                </a:solidFill>
                <a:latin typeface="Papyrus"/>
                <a:cs typeface="Papyrus"/>
              </a:rPr>
              <a:t>It resides on top of  </a:t>
            </a:r>
            <a:r>
              <a:rPr sz="2391" spc="-7" dirty="0">
                <a:solidFill>
                  <a:srgbClr val="3D2219"/>
                </a:solidFill>
                <a:latin typeface="Papyrus"/>
                <a:cs typeface="Papyrus"/>
              </a:rPr>
              <a:t>Hadoop </a:t>
            </a:r>
            <a:r>
              <a:rPr sz="2391" dirty="0">
                <a:solidFill>
                  <a:srgbClr val="3D2219"/>
                </a:solidFill>
                <a:latin typeface="Papyrus"/>
                <a:cs typeface="Papyrus"/>
              </a:rPr>
              <a:t>to </a:t>
            </a:r>
            <a:r>
              <a:rPr sz="2391" spc="-4" dirty="0">
                <a:solidFill>
                  <a:srgbClr val="3D2219"/>
                </a:solidFill>
                <a:latin typeface="Papyrus"/>
                <a:cs typeface="Papyrus"/>
              </a:rPr>
              <a:t>summarize </a:t>
            </a:r>
            <a:r>
              <a:rPr sz="2391" dirty="0">
                <a:solidFill>
                  <a:srgbClr val="3D2219"/>
                </a:solidFill>
                <a:latin typeface="Papyrus"/>
                <a:cs typeface="Papyrus"/>
              </a:rPr>
              <a:t>Big </a:t>
            </a:r>
            <a:r>
              <a:rPr sz="2391" spc="-4" dirty="0">
                <a:solidFill>
                  <a:srgbClr val="3D2219"/>
                </a:solidFill>
                <a:latin typeface="Papyrus"/>
                <a:cs typeface="Papyrus"/>
              </a:rPr>
              <a:t>Data, and makes querying  and </a:t>
            </a:r>
            <a:r>
              <a:rPr sz="2391" spc="-7" dirty="0">
                <a:solidFill>
                  <a:srgbClr val="3D2219"/>
                </a:solidFill>
                <a:latin typeface="Papyrus"/>
                <a:cs typeface="Papyrus"/>
              </a:rPr>
              <a:t>analyzing</a:t>
            </a:r>
            <a:r>
              <a:rPr sz="2391" spc="-4" dirty="0">
                <a:solidFill>
                  <a:srgbClr val="3D2219"/>
                </a:solidFill>
                <a:latin typeface="Papyrus"/>
                <a:cs typeface="Papyrus"/>
              </a:rPr>
              <a:t> </a:t>
            </a:r>
            <a:r>
              <a:rPr sz="2391" spc="-7" dirty="0">
                <a:solidFill>
                  <a:srgbClr val="3D2219"/>
                </a:solidFill>
                <a:latin typeface="Papyrus"/>
                <a:cs typeface="Papyrus"/>
              </a:rPr>
              <a:t>easy.</a:t>
            </a:r>
            <a:endParaRPr sz="2391">
              <a:latin typeface="Papyrus"/>
              <a:cs typeface="Papyrus"/>
            </a:endParaRPr>
          </a:p>
          <a:p>
            <a:pPr marL="8929" marR="26788">
              <a:lnSpc>
                <a:spcPct val="99900"/>
              </a:lnSpc>
              <a:spcBef>
                <a:spcPts val="1895"/>
              </a:spcBef>
            </a:pPr>
            <a:r>
              <a:rPr sz="2391" spc="-4" dirty="0">
                <a:solidFill>
                  <a:srgbClr val="3D2219"/>
                </a:solidFill>
                <a:latin typeface="Papyrus"/>
                <a:cs typeface="Papyrus"/>
              </a:rPr>
              <a:t>Initially Hive was developed by </a:t>
            </a:r>
            <a:r>
              <a:rPr sz="2391" spc="-7" dirty="0">
                <a:solidFill>
                  <a:srgbClr val="3D2219"/>
                </a:solidFill>
                <a:latin typeface="Papyrus"/>
                <a:cs typeface="Papyrus"/>
              </a:rPr>
              <a:t>Facebook, </a:t>
            </a:r>
            <a:r>
              <a:rPr sz="2391" spc="-4" dirty="0">
                <a:solidFill>
                  <a:srgbClr val="3D2219"/>
                </a:solidFill>
                <a:latin typeface="Papyrus"/>
                <a:cs typeface="Papyrus"/>
              </a:rPr>
              <a:t>later the  </a:t>
            </a:r>
            <a:r>
              <a:rPr sz="2391" spc="-7" dirty="0">
                <a:solidFill>
                  <a:srgbClr val="3D2219"/>
                </a:solidFill>
                <a:latin typeface="Papyrus"/>
                <a:cs typeface="Papyrus"/>
              </a:rPr>
              <a:t>Apache </a:t>
            </a:r>
            <a:r>
              <a:rPr sz="2391" spc="-4" dirty="0">
                <a:solidFill>
                  <a:srgbClr val="3D2219"/>
                </a:solidFill>
                <a:latin typeface="Papyrus"/>
                <a:cs typeface="Papyrus"/>
              </a:rPr>
              <a:t>Software Foundation took </a:t>
            </a:r>
            <a:r>
              <a:rPr sz="2391" spc="4" dirty="0">
                <a:solidFill>
                  <a:srgbClr val="3D2219"/>
                </a:solidFill>
                <a:latin typeface="Papyrus"/>
                <a:cs typeface="Papyrus"/>
              </a:rPr>
              <a:t>it </a:t>
            </a:r>
            <a:r>
              <a:rPr sz="2391" dirty="0">
                <a:solidFill>
                  <a:srgbClr val="3D2219"/>
                </a:solidFill>
                <a:latin typeface="Papyrus"/>
                <a:cs typeface="Papyrus"/>
              </a:rPr>
              <a:t>up </a:t>
            </a:r>
            <a:r>
              <a:rPr sz="2391" spc="-7" dirty="0">
                <a:solidFill>
                  <a:srgbClr val="3D2219"/>
                </a:solidFill>
                <a:latin typeface="Papyrus"/>
                <a:cs typeface="Papyrus"/>
              </a:rPr>
              <a:t>and  </a:t>
            </a:r>
            <a:r>
              <a:rPr sz="2391" spc="-4" dirty="0">
                <a:solidFill>
                  <a:srgbClr val="3D2219"/>
                </a:solidFill>
                <a:latin typeface="Papyrus"/>
                <a:cs typeface="Papyrus"/>
              </a:rPr>
              <a:t>developed </a:t>
            </a:r>
            <a:r>
              <a:rPr sz="2391" dirty="0">
                <a:solidFill>
                  <a:srgbClr val="3D2219"/>
                </a:solidFill>
                <a:latin typeface="Papyrus"/>
                <a:cs typeface="Papyrus"/>
              </a:rPr>
              <a:t>it </a:t>
            </a:r>
            <a:r>
              <a:rPr sz="2391" spc="-4" dirty="0">
                <a:solidFill>
                  <a:srgbClr val="3D2219"/>
                </a:solidFill>
                <a:latin typeface="Papyrus"/>
                <a:cs typeface="Papyrus"/>
              </a:rPr>
              <a:t>further </a:t>
            </a:r>
            <a:r>
              <a:rPr sz="2391" spc="-7" dirty="0">
                <a:solidFill>
                  <a:srgbClr val="3D2219"/>
                </a:solidFill>
                <a:latin typeface="Papyrus"/>
                <a:cs typeface="Papyrus"/>
              </a:rPr>
              <a:t>as an </a:t>
            </a:r>
            <a:r>
              <a:rPr sz="2391" spc="-4" dirty="0">
                <a:solidFill>
                  <a:srgbClr val="3D2219"/>
                </a:solidFill>
                <a:latin typeface="Papyrus"/>
                <a:cs typeface="Papyrus"/>
              </a:rPr>
              <a:t>open source under the name  </a:t>
            </a:r>
            <a:r>
              <a:rPr sz="2391" spc="-7" dirty="0">
                <a:solidFill>
                  <a:srgbClr val="3D2219"/>
                </a:solidFill>
                <a:latin typeface="Papyrus"/>
                <a:cs typeface="Papyrus"/>
              </a:rPr>
              <a:t>Apache</a:t>
            </a:r>
            <a:r>
              <a:rPr sz="2391" spc="-11" dirty="0">
                <a:solidFill>
                  <a:srgbClr val="3D2219"/>
                </a:solidFill>
                <a:latin typeface="Papyrus"/>
                <a:cs typeface="Papyrus"/>
              </a:rPr>
              <a:t> </a:t>
            </a:r>
            <a:r>
              <a:rPr sz="2391" spc="-4" dirty="0">
                <a:solidFill>
                  <a:srgbClr val="3D2219"/>
                </a:solidFill>
                <a:latin typeface="Papyrus"/>
                <a:cs typeface="Papyrus"/>
              </a:rPr>
              <a:t>Hive.</a:t>
            </a:r>
            <a:endParaRPr sz="2391">
              <a:latin typeface="Papyrus"/>
              <a:cs typeface="Papyrus"/>
            </a:endParaRPr>
          </a:p>
        </p:txBody>
      </p:sp>
    </p:spTree>
    <p:extLst>
      <p:ext uri="{BB962C8B-B14F-4D97-AF65-F5344CB8AC3E}">
        <p14:creationId xmlns:p14="http://schemas.microsoft.com/office/powerpoint/2010/main" val="730905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3737" y="792956"/>
            <a:ext cx="4773811"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7" dirty="0"/>
              <a:t>Features </a:t>
            </a:r>
            <a:r>
              <a:rPr sz="5062" spc="-4" dirty="0"/>
              <a:t>of</a:t>
            </a:r>
            <a:r>
              <a:rPr sz="5062" spc="-63" dirty="0"/>
              <a:t> </a:t>
            </a:r>
            <a:r>
              <a:rPr sz="5062" spc="-7" dirty="0"/>
              <a:t>Hive</a:t>
            </a:r>
            <a:endParaRPr sz="5062"/>
          </a:p>
        </p:txBody>
      </p:sp>
      <p:sp>
        <p:nvSpPr>
          <p:cNvPr id="3" name="object 3"/>
          <p:cNvSpPr/>
          <p:nvPr/>
        </p:nvSpPr>
        <p:spPr>
          <a:xfrm>
            <a:off x="2452688" y="2736949"/>
            <a:ext cx="63400" cy="54471"/>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3705820"/>
            <a:ext cx="63400" cy="54471"/>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p:nvPr/>
        </p:nvSpPr>
        <p:spPr>
          <a:xfrm>
            <a:off x="2452688" y="4311252"/>
            <a:ext cx="63400" cy="54471"/>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6" name="object 6"/>
          <p:cNvSpPr/>
          <p:nvPr/>
        </p:nvSpPr>
        <p:spPr>
          <a:xfrm>
            <a:off x="2452688" y="5280124"/>
            <a:ext cx="63400" cy="54470"/>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7" name="object 7"/>
          <p:cNvSpPr txBox="1"/>
          <p:nvPr/>
        </p:nvSpPr>
        <p:spPr>
          <a:xfrm>
            <a:off x="2743795" y="2573536"/>
            <a:ext cx="6602611" cy="2955465"/>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3572">
              <a:lnSpc>
                <a:spcPct val="100000"/>
              </a:lnSpc>
              <a:spcBef>
                <a:spcPts val="70"/>
              </a:spcBef>
            </a:pPr>
            <a:r>
              <a:rPr sz="2391" spc="-4" dirty="0">
                <a:solidFill>
                  <a:srgbClr val="3D2219"/>
                </a:solidFill>
                <a:latin typeface="Papyrus"/>
                <a:cs typeface="Papyrus"/>
              </a:rPr>
              <a:t>It stores </a:t>
            </a:r>
            <a:r>
              <a:rPr sz="2391" spc="-7" dirty="0">
                <a:solidFill>
                  <a:srgbClr val="3D2219"/>
                </a:solidFill>
                <a:latin typeface="Papyrus"/>
                <a:cs typeface="Papyrus"/>
              </a:rPr>
              <a:t>Schema </a:t>
            </a:r>
            <a:r>
              <a:rPr sz="2391" dirty="0">
                <a:solidFill>
                  <a:srgbClr val="3D2219"/>
                </a:solidFill>
                <a:latin typeface="Papyrus"/>
                <a:cs typeface="Papyrus"/>
              </a:rPr>
              <a:t>in a </a:t>
            </a:r>
            <a:r>
              <a:rPr sz="2391" spc="-4" dirty="0">
                <a:solidFill>
                  <a:srgbClr val="3D2219"/>
                </a:solidFill>
                <a:latin typeface="Papyrus"/>
                <a:cs typeface="Papyrus"/>
              </a:rPr>
              <a:t>database and processed</a:t>
            </a:r>
            <a:r>
              <a:rPr sz="2391" spc="-70" dirty="0">
                <a:solidFill>
                  <a:srgbClr val="3D2219"/>
                </a:solidFill>
                <a:latin typeface="Papyrus"/>
                <a:cs typeface="Papyrus"/>
              </a:rPr>
              <a:t> </a:t>
            </a:r>
            <a:r>
              <a:rPr sz="2391" spc="-4" dirty="0">
                <a:solidFill>
                  <a:srgbClr val="3D2219"/>
                </a:solidFill>
                <a:latin typeface="Papyrus"/>
                <a:cs typeface="Papyrus"/>
              </a:rPr>
              <a:t>data  </a:t>
            </a:r>
            <a:r>
              <a:rPr sz="2391" dirty="0">
                <a:solidFill>
                  <a:srgbClr val="3D2219"/>
                </a:solidFill>
                <a:latin typeface="Papyrus"/>
                <a:cs typeface="Papyrus"/>
              </a:rPr>
              <a:t>into </a:t>
            </a:r>
            <a:r>
              <a:rPr sz="2391" spc="-7" dirty="0">
                <a:solidFill>
                  <a:srgbClr val="3D2219"/>
                </a:solidFill>
                <a:latin typeface="Papyrus"/>
                <a:cs typeface="Papyrus"/>
              </a:rPr>
              <a:t>HDFS(Hadoop </a:t>
            </a:r>
            <a:r>
              <a:rPr sz="2391" spc="-4" dirty="0">
                <a:solidFill>
                  <a:srgbClr val="3D2219"/>
                </a:solidFill>
                <a:latin typeface="Papyrus"/>
                <a:cs typeface="Papyrus"/>
              </a:rPr>
              <a:t>Distributed File</a:t>
            </a:r>
            <a:r>
              <a:rPr sz="2391" spc="-25" dirty="0">
                <a:solidFill>
                  <a:srgbClr val="3D2219"/>
                </a:solidFill>
                <a:latin typeface="Papyrus"/>
                <a:cs typeface="Papyrus"/>
              </a:rPr>
              <a:t> </a:t>
            </a:r>
            <a:r>
              <a:rPr sz="2391" spc="-4" dirty="0">
                <a:solidFill>
                  <a:srgbClr val="3D2219"/>
                </a:solidFill>
                <a:latin typeface="Papyrus"/>
                <a:cs typeface="Papyrus"/>
              </a:rPr>
              <a:t>System).</a:t>
            </a:r>
            <a:endParaRPr sz="2391">
              <a:latin typeface="Papyrus"/>
              <a:cs typeface="Papyrus"/>
            </a:endParaRPr>
          </a:p>
          <a:p>
            <a:pPr marL="8929">
              <a:lnSpc>
                <a:spcPct val="100000"/>
              </a:lnSpc>
              <a:spcBef>
                <a:spcPts val="1891"/>
              </a:spcBef>
            </a:pPr>
            <a:r>
              <a:rPr sz="2391" spc="-4" dirty="0">
                <a:solidFill>
                  <a:srgbClr val="3D2219"/>
                </a:solidFill>
                <a:latin typeface="Papyrus"/>
                <a:cs typeface="Papyrus"/>
              </a:rPr>
              <a:t>It </a:t>
            </a:r>
            <a:r>
              <a:rPr sz="2391" dirty="0">
                <a:solidFill>
                  <a:srgbClr val="3D2219"/>
                </a:solidFill>
                <a:latin typeface="Papyrus"/>
                <a:cs typeface="Papyrus"/>
              </a:rPr>
              <a:t>is </a:t>
            </a:r>
            <a:r>
              <a:rPr sz="2391" spc="-4" dirty="0">
                <a:solidFill>
                  <a:srgbClr val="3D2219"/>
                </a:solidFill>
                <a:latin typeface="Papyrus"/>
                <a:cs typeface="Papyrus"/>
              </a:rPr>
              <a:t>designed for</a:t>
            </a:r>
            <a:r>
              <a:rPr sz="2391" spc="-21" dirty="0">
                <a:solidFill>
                  <a:srgbClr val="3D2219"/>
                </a:solidFill>
                <a:latin typeface="Papyrus"/>
                <a:cs typeface="Papyrus"/>
              </a:rPr>
              <a:t> </a:t>
            </a:r>
            <a:r>
              <a:rPr sz="2391" spc="-4" dirty="0">
                <a:solidFill>
                  <a:srgbClr val="3D2219"/>
                </a:solidFill>
                <a:latin typeface="Papyrus"/>
                <a:cs typeface="Papyrus"/>
              </a:rPr>
              <a:t>OLAP.</a:t>
            </a:r>
            <a:endParaRPr sz="2391">
              <a:latin typeface="Papyrus"/>
              <a:cs typeface="Papyrus"/>
            </a:endParaRPr>
          </a:p>
          <a:p>
            <a:pPr marL="8929" marR="15626">
              <a:lnSpc>
                <a:spcPts val="2862"/>
              </a:lnSpc>
              <a:spcBef>
                <a:spcPts val="1997"/>
              </a:spcBef>
            </a:pPr>
            <a:r>
              <a:rPr sz="2391" spc="-4" dirty="0">
                <a:solidFill>
                  <a:srgbClr val="3D2219"/>
                </a:solidFill>
                <a:latin typeface="Papyrus"/>
                <a:cs typeface="Papyrus"/>
              </a:rPr>
              <a:t>It provides SQL type language for querying </a:t>
            </a:r>
            <a:r>
              <a:rPr sz="2391" spc="-7" dirty="0">
                <a:solidFill>
                  <a:srgbClr val="3D2219"/>
                </a:solidFill>
                <a:latin typeface="Papyrus"/>
                <a:cs typeface="Papyrus"/>
              </a:rPr>
              <a:t>called  </a:t>
            </a:r>
            <a:r>
              <a:rPr sz="2391" spc="-4" dirty="0">
                <a:solidFill>
                  <a:srgbClr val="3D2219"/>
                </a:solidFill>
                <a:latin typeface="Papyrus"/>
                <a:cs typeface="Papyrus"/>
              </a:rPr>
              <a:t>HiveQL or</a:t>
            </a:r>
            <a:r>
              <a:rPr sz="2391" spc="-18" dirty="0">
                <a:solidFill>
                  <a:srgbClr val="3D2219"/>
                </a:solidFill>
                <a:latin typeface="Papyrus"/>
                <a:cs typeface="Papyrus"/>
              </a:rPr>
              <a:t> </a:t>
            </a:r>
            <a:r>
              <a:rPr sz="2391" spc="-7" dirty="0">
                <a:solidFill>
                  <a:srgbClr val="3D2219"/>
                </a:solidFill>
                <a:latin typeface="Papyrus"/>
                <a:cs typeface="Papyrus"/>
              </a:rPr>
              <a:t>HQL.</a:t>
            </a:r>
            <a:endParaRPr sz="2391">
              <a:latin typeface="Papyrus"/>
              <a:cs typeface="Papyrus"/>
            </a:endParaRPr>
          </a:p>
          <a:p>
            <a:pPr marL="8929">
              <a:lnSpc>
                <a:spcPct val="100000"/>
              </a:lnSpc>
              <a:spcBef>
                <a:spcPts val="1807"/>
              </a:spcBef>
            </a:pPr>
            <a:r>
              <a:rPr sz="2391" spc="-4" dirty="0">
                <a:solidFill>
                  <a:srgbClr val="3D2219"/>
                </a:solidFill>
                <a:latin typeface="Papyrus"/>
                <a:cs typeface="Papyrus"/>
              </a:rPr>
              <a:t>It </a:t>
            </a:r>
            <a:r>
              <a:rPr sz="2391" dirty="0">
                <a:solidFill>
                  <a:srgbClr val="3D2219"/>
                </a:solidFill>
                <a:latin typeface="Papyrus"/>
                <a:cs typeface="Papyrus"/>
              </a:rPr>
              <a:t>is </a:t>
            </a:r>
            <a:r>
              <a:rPr sz="2391" spc="-4" dirty="0">
                <a:solidFill>
                  <a:srgbClr val="3D2219"/>
                </a:solidFill>
                <a:latin typeface="Papyrus"/>
                <a:cs typeface="Papyrus"/>
              </a:rPr>
              <a:t>familiar, fast, </a:t>
            </a:r>
            <a:r>
              <a:rPr sz="2391" spc="-7" dirty="0">
                <a:solidFill>
                  <a:srgbClr val="3D2219"/>
                </a:solidFill>
                <a:latin typeface="Papyrus"/>
                <a:cs typeface="Papyrus"/>
              </a:rPr>
              <a:t>scalable, and</a:t>
            </a:r>
            <a:r>
              <a:rPr sz="2391" spc="-25" dirty="0">
                <a:solidFill>
                  <a:srgbClr val="3D2219"/>
                </a:solidFill>
                <a:latin typeface="Papyrus"/>
                <a:cs typeface="Papyrus"/>
              </a:rPr>
              <a:t> </a:t>
            </a:r>
            <a:r>
              <a:rPr sz="2391" spc="-4" dirty="0">
                <a:solidFill>
                  <a:srgbClr val="3D2219"/>
                </a:solidFill>
                <a:latin typeface="Papyrus"/>
                <a:cs typeface="Papyrus"/>
              </a:rPr>
              <a:t>extensible.</a:t>
            </a:r>
            <a:endParaRPr sz="2391">
              <a:latin typeface="Papyrus"/>
              <a:cs typeface="Papyrus"/>
            </a:endParaRPr>
          </a:p>
        </p:txBody>
      </p:sp>
    </p:spTree>
    <p:extLst>
      <p:ext uri="{BB962C8B-B14F-4D97-AF65-F5344CB8AC3E}">
        <p14:creationId xmlns:p14="http://schemas.microsoft.com/office/powerpoint/2010/main" val="2555433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41317" y="5207794"/>
            <a:ext cx="4360813" cy="596503"/>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3797" spc="-4" dirty="0">
                <a:solidFill>
                  <a:srgbClr val="3D2219"/>
                </a:solidFill>
                <a:latin typeface="Papyrus"/>
                <a:cs typeface="Papyrus"/>
              </a:rPr>
              <a:t>Architecture </a:t>
            </a:r>
            <a:r>
              <a:rPr sz="3797" spc="-7" dirty="0">
                <a:solidFill>
                  <a:srgbClr val="3D2219"/>
                </a:solidFill>
                <a:latin typeface="Papyrus"/>
                <a:cs typeface="Papyrus"/>
              </a:rPr>
              <a:t>of</a:t>
            </a:r>
            <a:r>
              <a:rPr sz="3797" spc="-63" dirty="0">
                <a:solidFill>
                  <a:srgbClr val="3D2219"/>
                </a:solidFill>
                <a:latin typeface="Papyrus"/>
                <a:cs typeface="Papyrus"/>
              </a:rPr>
              <a:t> </a:t>
            </a:r>
            <a:r>
              <a:rPr sz="3797" spc="-4" dirty="0">
                <a:solidFill>
                  <a:srgbClr val="3D2219"/>
                </a:solidFill>
                <a:latin typeface="Papyrus"/>
                <a:cs typeface="Papyrus"/>
              </a:rPr>
              <a:t>Hive</a:t>
            </a:r>
            <a:endParaRPr sz="3797">
              <a:latin typeface="Papyrus"/>
              <a:cs typeface="Papyrus"/>
            </a:endParaRPr>
          </a:p>
        </p:txBody>
      </p:sp>
      <p:sp>
        <p:nvSpPr>
          <p:cNvPr id="3" name="object 3"/>
          <p:cNvSpPr/>
          <p:nvPr/>
        </p:nvSpPr>
        <p:spPr>
          <a:xfrm>
            <a:off x="2651820" y="923330"/>
            <a:ext cx="6888361" cy="374243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Tree>
    <p:extLst>
      <p:ext uri="{BB962C8B-B14F-4D97-AF65-F5344CB8AC3E}">
        <p14:creationId xmlns:p14="http://schemas.microsoft.com/office/powerpoint/2010/main" val="36409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6164" y="792956"/>
            <a:ext cx="5806975"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4" dirty="0"/>
              <a:t>Architecture of</a:t>
            </a:r>
            <a:r>
              <a:rPr sz="5062" spc="-84" dirty="0"/>
              <a:t> </a:t>
            </a:r>
            <a:r>
              <a:rPr sz="5062" spc="-11" dirty="0"/>
              <a:t>Hive</a:t>
            </a:r>
            <a:endParaRPr sz="5062"/>
          </a:p>
        </p:txBody>
      </p:sp>
      <p:sp>
        <p:nvSpPr>
          <p:cNvPr id="3" name="object 3"/>
          <p:cNvSpPr/>
          <p:nvPr/>
        </p:nvSpPr>
        <p:spPr>
          <a:xfrm>
            <a:off x="2452688" y="2689622"/>
            <a:ext cx="44648" cy="38398"/>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3630811"/>
            <a:ext cx="44648" cy="38398"/>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p:nvPr/>
        </p:nvSpPr>
        <p:spPr>
          <a:xfrm>
            <a:off x="2452688" y="4572000"/>
            <a:ext cx="44648" cy="38398"/>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6" name="object 6"/>
          <p:cNvSpPr txBox="1"/>
          <p:nvPr/>
        </p:nvSpPr>
        <p:spPr>
          <a:xfrm>
            <a:off x="2654498" y="2571750"/>
            <a:ext cx="7065169" cy="2928938"/>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180373">
              <a:lnSpc>
                <a:spcPct val="100000"/>
              </a:lnSpc>
              <a:spcBef>
                <a:spcPts val="70"/>
              </a:spcBef>
            </a:pPr>
            <a:r>
              <a:rPr sz="1687" spc="-7" dirty="0">
                <a:solidFill>
                  <a:srgbClr val="3D2219"/>
                </a:solidFill>
                <a:latin typeface="Papyrus"/>
                <a:cs typeface="Papyrus"/>
              </a:rPr>
              <a:t>User </a:t>
            </a:r>
            <a:r>
              <a:rPr sz="1687" spc="-4" dirty="0">
                <a:solidFill>
                  <a:srgbClr val="3D2219"/>
                </a:solidFill>
                <a:latin typeface="Papyrus"/>
                <a:cs typeface="Papyrus"/>
              </a:rPr>
              <a:t>Interface </a:t>
            </a:r>
            <a:r>
              <a:rPr sz="1687" dirty="0">
                <a:solidFill>
                  <a:srgbClr val="3D2219"/>
                </a:solidFill>
                <a:latin typeface="Papyrus"/>
                <a:cs typeface="Papyrus"/>
              </a:rPr>
              <a:t>- </a:t>
            </a:r>
            <a:r>
              <a:rPr sz="1687" spc="-7" dirty="0">
                <a:solidFill>
                  <a:srgbClr val="3D2219"/>
                </a:solidFill>
                <a:latin typeface="Papyrus"/>
                <a:cs typeface="Papyrus"/>
              </a:rPr>
              <a:t>Hive is </a:t>
            </a:r>
            <a:r>
              <a:rPr sz="1687" dirty="0">
                <a:solidFill>
                  <a:srgbClr val="3D2219"/>
                </a:solidFill>
                <a:latin typeface="Papyrus"/>
                <a:cs typeface="Papyrus"/>
              </a:rPr>
              <a:t>a </a:t>
            </a:r>
            <a:r>
              <a:rPr sz="1687" spc="-4" dirty="0">
                <a:solidFill>
                  <a:srgbClr val="3D2219"/>
                </a:solidFill>
                <a:latin typeface="Papyrus"/>
                <a:cs typeface="Papyrus"/>
              </a:rPr>
              <a:t>data </a:t>
            </a:r>
            <a:r>
              <a:rPr sz="1687" spc="-7" dirty="0">
                <a:solidFill>
                  <a:srgbClr val="3D2219"/>
                </a:solidFill>
                <a:latin typeface="Papyrus"/>
                <a:cs typeface="Papyrus"/>
              </a:rPr>
              <a:t>warehouse </a:t>
            </a:r>
            <a:r>
              <a:rPr sz="1687" spc="-4" dirty="0">
                <a:solidFill>
                  <a:srgbClr val="3D2219"/>
                </a:solidFill>
                <a:latin typeface="Papyrus"/>
                <a:cs typeface="Papyrus"/>
              </a:rPr>
              <a:t>infrastructure software that can  create </a:t>
            </a:r>
            <a:r>
              <a:rPr sz="1687" spc="-7" dirty="0">
                <a:solidFill>
                  <a:srgbClr val="3D2219"/>
                </a:solidFill>
                <a:latin typeface="Papyrus"/>
                <a:cs typeface="Papyrus"/>
              </a:rPr>
              <a:t>interaction </a:t>
            </a:r>
            <a:r>
              <a:rPr sz="1687" spc="-4" dirty="0">
                <a:solidFill>
                  <a:srgbClr val="3D2219"/>
                </a:solidFill>
                <a:latin typeface="Papyrus"/>
                <a:cs typeface="Papyrus"/>
              </a:rPr>
              <a:t>between user and HDFS. The user interfaces that </a:t>
            </a:r>
            <a:r>
              <a:rPr sz="1687" spc="-7" dirty="0">
                <a:solidFill>
                  <a:srgbClr val="3D2219"/>
                </a:solidFill>
                <a:latin typeface="Papyrus"/>
                <a:cs typeface="Papyrus"/>
              </a:rPr>
              <a:t>Hive  </a:t>
            </a:r>
            <a:r>
              <a:rPr sz="1687" spc="-4" dirty="0">
                <a:solidFill>
                  <a:srgbClr val="3D2219"/>
                </a:solidFill>
                <a:latin typeface="Papyrus"/>
                <a:cs typeface="Papyrus"/>
              </a:rPr>
              <a:t>supports are </a:t>
            </a:r>
            <a:r>
              <a:rPr sz="1687" spc="-7" dirty="0">
                <a:solidFill>
                  <a:srgbClr val="3D2219"/>
                </a:solidFill>
                <a:latin typeface="Papyrus"/>
                <a:cs typeface="Papyrus"/>
              </a:rPr>
              <a:t>Hive </a:t>
            </a:r>
            <a:r>
              <a:rPr sz="1687" spc="-4" dirty="0">
                <a:solidFill>
                  <a:srgbClr val="3D2219"/>
                </a:solidFill>
                <a:latin typeface="Papyrus"/>
                <a:cs typeface="Papyrus"/>
              </a:rPr>
              <a:t>Web UI, </a:t>
            </a:r>
            <a:r>
              <a:rPr sz="1687" spc="-7" dirty="0">
                <a:solidFill>
                  <a:srgbClr val="3D2219"/>
                </a:solidFill>
                <a:latin typeface="Papyrus"/>
                <a:cs typeface="Papyrus"/>
              </a:rPr>
              <a:t>Hive </a:t>
            </a:r>
            <a:r>
              <a:rPr sz="1687" spc="-4" dirty="0">
                <a:solidFill>
                  <a:srgbClr val="3D2219"/>
                </a:solidFill>
                <a:latin typeface="Papyrus"/>
                <a:cs typeface="Papyrus"/>
              </a:rPr>
              <a:t>command </a:t>
            </a:r>
            <a:r>
              <a:rPr sz="1687" spc="-7" dirty="0">
                <a:solidFill>
                  <a:srgbClr val="3D2219"/>
                </a:solidFill>
                <a:latin typeface="Papyrus"/>
                <a:cs typeface="Papyrus"/>
              </a:rPr>
              <a:t>line, </a:t>
            </a:r>
            <a:r>
              <a:rPr sz="1687" spc="-4" dirty="0">
                <a:solidFill>
                  <a:srgbClr val="3D2219"/>
                </a:solidFill>
                <a:latin typeface="Papyrus"/>
                <a:cs typeface="Papyrus"/>
              </a:rPr>
              <a:t>and Hive</a:t>
            </a:r>
            <a:r>
              <a:rPr sz="1687" spc="28" dirty="0">
                <a:solidFill>
                  <a:srgbClr val="3D2219"/>
                </a:solidFill>
                <a:latin typeface="Papyrus"/>
                <a:cs typeface="Papyrus"/>
              </a:rPr>
              <a:t> </a:t>
            </a:r>
            <a:r>
              <a:rPr sz="1687" spc="-4" dirty="0">
                <a:solidFill>
                  <a:srgbClr val="3D2219"/>
                </a:solidFill>
                <a:latin typeface="Papyrus"/>
                <a:cs typeface="Papyrus"/>
              </a:rPr>
              <a:t>HD.</a:t>
            </a:r>
            <a:endParaRPr sz="1687">
              <a:latin typeface="Papyrus"/>
              <a:cs typeface="Papyrus"/>
            </a:endParaRPr>
          </a:p>
          <a:p>
            <a:pPr marL="8929" marR="171444">
              <a:lnSpc>
                <a:spcPct val="100000"/>
              </a:lnSpc>
              <a:spcBef>
                <a:spcPts val="1336"/>
              </a:spcBef>
            </a:pPr>
            <a:r>
              <a:rPr sz="1687" spc="-4" dirty="0">
                <a:solidFill>
                  <a:srgbClr val="3D2219"/>
                </a:solidFill>
                <a:latin typeface="Papyrus"/>
                <a:cs typeface="Papyrus"/>
              </a:rPr>
              <a:t>Meta </a:t>
            </a:r>
            <a:r>
              <a:rPr sz="1687" spc="-7" dirty="0">
                <a:solidFill>
                  <a:srgbClr val="3D2219"/>
                </a:solidFill>
                <a:latin typeface="Papyrus"/>
                <a:cs typeface="Papyrus"/>
              </a:rPr>
              <a:t>Store -Hive chooses </a:t>
            </a:r>
            <a:r>
              <a:rPr sz="1687" spc="-4" dirty="0">
                <a:solidFill>
                  <a:srgbClr val="3D2219"/>
                </a:solidFill>
                <a:latin typeface="Papyrus"/>
                <a:cs typeface="Papyrus"/>
              </a:rPr>
              <a:t>respective database </a:t>
            </a:r>
            <a:r>
              <a:rPr sz="1687" spc="-7" dirty="0">
                <a:solidFill>
                  <a:srgbClr val="3D2219"/>
                </a:solidFill>
                <a:latin typeface="Papyrus"/>
                <a:cs typeface="Papyrus"/>
              </a:rPr>
              <a:t>servers </a:t>
            </a:r>
            <a:r>
              <a:rPr sz="1687" dirty="0">
                <a:solidFill>
                  <a:srgbClr val="3D2219"/>
                </a:solidFill>
                <a:latin typeface="Papyrus"/>
                <a:cs typeface="Papyrus"/>
              </a:rPr>
              <a:t>to </a:t>
            </a:r>
            <a:r>
              <a:rPr sz="1687" spc="-4" dirty="0">
                <a:solidFill>
                  <a:srgbClr val="3D2219"/>
                </a:solidFill>
                <a:latin typeface="Papyrus"/>
                <a:cs typeface="Papyrus"/>
              </a:rPr>
              <a:t>store the </a:t>
            </a:r>
            <a:r>
              <a:rPr sz="1687" spc="-7" dirty="0">
                <a:solidFill>
                  <a:srgbClr val="3D2219"/>
                </a:solidFill>
                <a:latin typeface="Papyrus"/>
                <a:cs typeface="Papyrus"/>
              </a:rPr>
              <a:t>schema  or </a:t>
            </a:r>
            <a:r>
              <a:rPr sz="1687" spc="-4" dirty="0">
                <a:solidFill>
                  <a:srgbClr val="3D2219"/>
                </a:solidFill>
                <a:latin typeface="Papyrus"/>
                <a:cs typeface="Papyrus"/>
              </a:rPr>
              <a:t>Metadata of tables, databases, columns </a:t>
            </a:r>
            <a:r>
              <a:rPr sz="1687" spc="-7" dirty="0">
                <a:solidFill>
                  <a:srgbClr val="3D2219"/>
                </a:solidFill>
                <a:latin typeface="Papyrus"/>
                <a:cs typeface="Papyrus"/>
              </a:rPr>
              <a:t>in </a:t>
            </a:r>
            <a:r>
              <a:rPr sz="1687" dirty="0">
                <a:solidFill>
                  <a:srgbClr val="3D2219"/>
                </a:solidFill>
                <a:latin typeface="Papyrus"/>
                <a:cs typeface="Papyrus"/>
              </a:rPr>
              <a:t>a </a:t>
            </a:r>
            <a:r>
              <a:rPr sz="1687" spc="-4" dirty="0">
                <a:solidFill>
                  <a:srgbClr val="3D2219"/>
                </a:solidFill>
                <a:latin typeface="Papyrus"/>
                <a:cs typeface="Papyrus"/>
              </a:rPr>
              <a:t>table, their data types and  HDFS mapping.</a:t>
            </a:r>
            <a:endParaRPr sz="1687">
              <a:latin typeface="Papyrus"/>
              <a:cs typeface="Papyrus"/>
            </a:endParaRPr>
          </a:p>
          <a:p>
            <a:pPr marL="8929" marR="3572">
              <a:lnSpc>
                <a:spcPct val="100000"/>
              </a:lnSpc>
              <a:spcBef>
                <a:spcPts val="1336"/>
              </a:spcBef>
            </a:pPr>
            <a:r>
              <a:rPr sz="1687" spc="-7" dirty="0">
                <a:solidFill>
                  <a:srgbClr val="3D2219"/>
                </a:solidFill>
                <a:latin typeface="Papyrus"/>
                <a:cs typeface="Papyrus"/>
              </a:rPr>
              <a:t>HiveQL </a:t>
            </a:r>
            <a:r>
              <a:rPr sz="1687" spc="-4" dirty="0">
                <a:solidFill>
                  <a:srgbClr val="3D2219"/>
                </a:solidFill>
                <a:latin typeface="Papyrus"/>
                <a:cs typeface="Papyrus"/>
              </a:rPr>
              <a:t>Process Engine- </a:t>
            </a:r>
            <a:r>
              <a:rPr sz="1687" spc="-7" dirty="0">
                <a:solidFill>
                  <a:srgbClr val="3D2219"/>
                </a:solidFill>
                <a:latin typeface="Papyrus"/>
                <a:cs typeface="Papyrus"/>
              </a:rPr>
              <a:t>HiveQL </a:t>
            </a:r>
            <a:r>
              <a:rPr sz="1687" spc="-4" dirty="0">
                <a:solidFill>
                  <a:srgbClr val="3D2219"/>
                </a:solidFill>
                <a:latin typeface="Papyrus"/>
                <a:cs typeface="Papyrus"/>
              </a:rPr>
              <a:t>is similar </a:t>
            </a:r>
            <a:r>
              <a:rPr sz="1687" dirty="0">
                <a:solidFill>
                  <a:srgbClr val="3D2219"/>
                </a:solidFill>
                <a:latin typeface="Papyrus"/>
                <a:cs typeface="Papyrus"/>
              </a:rPr>
              <a:t>to </a:t>
            </a:r>
            <a:r>
              <a:rPr sz="1687" spc="-4" dirty="0">
                <a:solidFill>
                  <a:srgbClr val="3D2219"/>
                </a:solidFill>
                <a:latin typeface="Papyrus"/>
                <a:cs typeface="Papyrus"/>
              </a:rPr>
              <a:t>SQL for querying on  schema info on the Megastore. </a:t>
            </a:r>
            <a:r>
              <a:rPr sz="1687" dirty="0">
                <a:solidFill>
                  <a:srgbClr val="3D2219"/>
                </a:solidFill>
                <a:latin typeface="Papyrus"/>
                <a:cs typeface="Papyrus"/>
              </a:rPr>
              <a:t>It </a:t>
            </a:r>
            <a:r>
              <a:rPr sz="1687" spc="-4" dirty="0">
                <a:solidFill>
                  <a:srgbClr val="3D2219"/>
                </a:solidFill>
                <a:latin typeface="Papyrus"/>
                <a:cs typeface="Papyrus"/>
              </a:rPr>
              <a:t>is one of the replacements </a:t>
            </a:r>
            <a:r>
              <a:rPr sz="1687" spc="-7" dirty="0">
                <a:solidFill>
                  <a:srgbClr val="3D2219"/>
                </a:solidFill>
                <a:latin typeface="Papyrus"/>
                <a:cs typeface="Papyrus"/>
              </a:rPr>
              <a:t>of traditional  </a:t>
            </a:r>
            <a:r>
              <a:rPr sz="1687" spc="-4" dirty="0">
                <a:solidFill>
                  <a:srgbClr val="3D2219"/>
                </a:solidFill>
                <a:latin typeface="Papyrus"/>
                <a:cs typeface="Papyrus"/>
              </a:rPr>
              <a:t>approach for MapReduce program. Instead of </a:t>
            </a:r>
            <a:r>
              <a:rPr sz="1687" spc="-7" dirty="0">
                <a:solidFill>
                  <a:srgbClr val="3D2219"/>
                </a:solidFill>
                <a:latin typeface="Papyrus"/>
                <a:cs typeface="Papyrus"/>
              </a:rPr>
              <a:t>writing </a:t>
            </a:r>
            <a:r>
              <a:rPr sz="1687" spc="-4" dirty="0">
                <a:solidFill>
                  <a:srgbClr val="3D2219"/>
                </a:solidFill>
                <a:latin typeface="Papyrus"/>
                <a:cs typeface="Papyrus"/>
              </a:rPr>
              <a:t>MapReduce program </a:t>
            </a:r>
            <a:r>
              <a:rPr sz="1687" spc="-7" dirty="0">
                <a:solidFill>
                  <a:srgbClr val="3D2219"/>
                </a:solidFill>
                <a:latin typeface="Papyrus"/>
                <a:cs typeface="Papyrus"/>
              </a:rPr>
              <a:t>in  </a:t>
            </a:r>
            <a:r>
              <a:rPr sz="1687" spc="-4" dirty="0">
                <a:solidFill>
                  <a:srgbClr val="3D2219"/>
                </a:solidFill>
                <a:latin typeface="Papyrus"/>
                <a:cs typeface="Papyrus"/>
              </a:rPr>
              <a:t>Java, </a:t>
            </a:r>
            <a:r>
              <a:rPr sz="1687" dirty="0">
                <a:solidFill>
                  <a:srgbClr val="3D2219"/>
                </a:solidFill>
                <a:latin typeface="Papyrus"/>
                <a:cs typeface="Papyrus"/>
              </a:rPr>
              <a:t>we </a:t>
            </a:r>
            <a:r>
              <a:rPr sz="1687" spc="-4" dirty="0">
                <a:solidFill>
                  <a:srgbClr val="3D2219"/>
                </a:solidFill>
                <a:latin typeface="Papyrus"/>
                <a:cs typeface="Papyrus"/>
              </a:rPr>
              <a:t>can </a:t>
            </a:r>
            <a:r>
              <a:rPr sz="1687" spc="-7" dirty="0">
                <a:solidFill>
                  <a:srgbClr val="3D2219"/>
                </a:solidFill>
                <a:latin typeface="Papyrus"/>
                <a:cs typeface="Papyrus"/>
              </a:rPr>
              <a:t>write </a:t>
            </a:r>
            <a:r>
              <a:rPr sz="1687" dirty="0">
                <a:solidFill>
                  <a:srgbClr val="3D2219"/>
                </a:solidFill>
                <a:latin typeface="Papyrus"/>
                <a:cs typeface="Papyrus"/>
              </a:rPr>
              <a:t>a </a:t>
            </a:r>
            <a:r>
              <a:rPr sz="1687" spc="-4" dirty="0">
                <a:solidFill>
                  <a:srgbClr val="3D2219"/>
                </a:solidFill>
                <a:latin typeface="Papyrus"/>
                <a:cs typeface="Papyrus"/>
              </a:rPr>
              <a:t>query for MapReduce </a:t>
            </a:r>
            <a:r>
              <a:rPr sz="1687" spc="-7" dirty="0">
                <a:solidFill>
                  <a:srgbClr val="3D2219"/>
                </a:solidFill>
                <a:latin typeface="Papyrus"/>
                <a:cs typeface="Papyrus"/>
              </a:rPr>
              <a:t>job </a:t>
            </a:r>
            <a:r>
              <a:rPr sz="1687" spc="-4" dirty="0">
                <a:solidFill>
                  <a:srgbClr val="3D2219"/>
                </a:solidFill>
                <a:latin typeface="Papyrus"/>
                <a:cs typeface="Papyrus"/>
              </a:rPr>
              <a:t>and </a:t>
            </a:r>
            <a:r>
              <a:rPr sz="1687" spc="-7" dirty="0">
                <a:solidFill>
                  <a:srgbClr val="3D2219"/>
                </a:solidFill>
                <a:latin typeface="Papyrus"/>
                <a:cs typeface="Papyrus"/>
              </a:rPr>
              <a:t>process</a:t>
            </a:r>
            <a:r>
              <a:rPr sz="1687" spc="21" dirty="0">
                <a:solidFill>
                  <a:srgbClr val="3D2219"/>
                </a:solidFill>
                <a:latin typeface="Papyrus"/>
                <a:cs typeface="Papyrus"/>
              </a:rPr>
              <a:t> </a:t>
            </a:r>
            <a:r>
              <a:rPr sz="1687" spc="-4" dirty="0">
                <a:solidFill>
                  <a:srgbClr val="3D2219"/>
                </a:solidFill>
                <a:latin typeface="Papyrus"/>
                <a:cs typeface="Papyrus"/>
              </a:rPr>
              <a:t>it.</a:t>
            </a:r>
            <a:endParaRPr sz="1687">
              <a:latin typeface="Papyrus"/>
              <a:cs typeface="Papyrus"/>
            </a:endParaRPr>
          </a:p>
        </p:txBody>
      </p:sp>
    </p:spTree>
    <p:extLst>
      <p:ext uri="{BB962C8B-B14F-4D97-AF65-F5344CB8AC3E}">
        <p14:creationId xmlns:p14="http://schemas.microsoft.com/office/powerpoint/2010/main" val="495963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52687" y="1635918"/>
            <a:ext cx="70545" cy="60721"/>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3" name="object 3"/>
          <p:cNvSpPr/>
          <p:nvPr/>
        </p:nvSpPr>
        <p:spPr>
          <a:xfrm>
            <a:off x="2452687" y="4346971"/>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txBox="1"/>
          <p:nvPr/>
        </p:nvSpPr>
        <p:spPr>
          <a:xfrm>
            <a:off x="2774156" y="1453752"/>
            <a:ext cx="6596807" cy="3951387"/>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3572">
              <a:lnSpc>
                <a:spcPct val="100000"/>
              </a:lnSpc>
              <a:spcBef>
                <a:spcPts val="70"/>
              </a:spcBef>
            </a:pPr>
            <a:r>
              <a:rPr sz="2672" spc="-4" dirty="0">
                <a:solidFill>
                  <a:srgbClr val="3D2219"/>
                </a:solidFill>
                <a:latin typeface="Papyrus"/>
                <a:cs typeface="Papyrus"/>
              </a:rPr>
              <a:t>Execution </a:t>
            </a:r>
            <a:r>
              <a:rPr sz="2672" dirty="0">
                <a:solidFill>
                  <a:srgbClr val="3D2219"/>
                </a:solidFill>
                <a:latin typeface="Papyrus"/>
                <a:cs typeface="Papyrus"/>
              </a:rPr>
              <a:t>Engine - </a:t>
            </a:r>
            <a:r>
              <a:rPr sz="2672" spc="-4" dirty="0">
                <a:solidFill>
                  <a:srgbClr val="3D2219"/>
                </a:solidFill>
                <a:latin typeface="Papyrus"/>
                <a:cs typeface="Papyrus"/>
              </a:rPr>
              <a:t>The conjunction part </a:t>
            </a:r>
            <a:r>
              <a:rPr sz="2672" dirty="0">
                <a:solidFill>
                  <a:srgbClr val="3D2219"/>
                </a:solidFill>
                <a:latin typeface="Papyrus"/>
                <a:cs typeface="Papyrus"/>
              </a:rPr>
              <a:t>of  </a:t>
            </a:r>
            <a:r>
              <a:rPr sz="2672" spc="-4" dirty="0">
                <a:solidFill>
                  <a:srgbClr val="3D2219"/>
                </a:solidFill>
                <a:latin typeface="Papyrus"/>
                <a:cs typeface="Papyrus"/>
              </a:rPr>
              <a:t>HiveQL process </a:t>
            </a:r>
            <a:r>
              <a:rPr sz="2672" dirty="0">
                <a:solidFill>
                  <a:srgbClr val="3D2219"/>
                </a:solidFill>
                <a:latin typeface="Papyrus"/>
                <a:cs typeface="Papyrus"/>
              </a:rPr>
              <a:t>Engine and </a:t>
            </a:r>
            <a:r>
              <a:rPr sz="2672" spc="-4" dirty="0">
                <a:solidFill>
                  <a:srgbClr val="3D2219"/>
                </a:solidFill>
                <a:latin typeface="Papyrus"/>
                <a:cs typeface="Papyrus"/>
              </a:rPr>
              <a:t>MapReduce is  Hive Execution </a:t>
            </a:r>
            <a:r>
              <a:rPr sz="2672" dirty="0">
                <a:solidFill>
                  <a:srgbClr val="3D2219"/>
                </a:solidFill>
                <a:latin typeface="Papyrus"/>
                <a:cs typeface="Papyrus"/>
              </a:rPr>
              <a:t>Engine. </a:t>
            </a:r>
            <a:r>
              <a:rPr sz="2672" spc="-4" dirty="0">
                <a:solidFill>
                  <a:srgbClr val="3D2219"/>
                </a:solidFill>
                <a:latin typeface="Papyrus"/>
                <a:cs typeface="Papyrus"/>
              </a:rPr>
              <a:t>Execution </a:t>
            </a:r>
            <a:r>
              <a:rPr sz="2672" dirty="0">
                <a:solidFill>
                  <a:srgbClr val="3D2219"/>
                </a:solidFill>
                <a:latin typeface="Papyrus"/>
                <a:cs typeface="Papyrus"/>
              </a:rPr>
              <a:t>engine  </a:t>
            </a:r>
            <a:r>
              <a:rPr sz="2672" spc="-4" dirty="0">
                <a:solidFill>
                  <a:srgbClr val="3D2219"/>
                </a:solidFill>
                <a:latin typeface="Papyrus"/>
                <a:cs typeface="Papyrus"/>
              </a:rPr>
              <a:t>processes </a:t>
            </a:r>
            <a:r>
              <a:rPr sz="2672" dirty="0">
                <a:solidFill>
                  <a:srgbClr val="3D2219"/>
                </a:solidFill>
                <a:latin typeface="Papyrus"/>
                <a:cs typeface="Papyrus"/>
              </a:rPr>
              <a:t>the </a:t>
            </a:r>
            <a:r>
              <a:rPr sz="2672" spc="-7" dirty="0">
                <a:solidFill>
                  <a:srgbClr val="3D2219"/>
                </a:solidFill>
                <a:latin typeface="Papyrus"/>
                <a:cs typeface="Papyrus"/>
              </a:rPr>
              <a:t>query </a:t>
            </a:r>
            <a:r>
              <a:rPr sz="2672" dirty="0">
                <a:solidFill>
                  <a:srgbClr val="3D2219"/>
                </a:solidFill>
                <a:latin typeface="Papyrus"/>
                <a:cs typeface="Papyrus"/>
              </a:rPr>
              <a:t>and </a:t>
            </a:r>
            <a:r>
              <a:rPr sz="2672" spc="-4" dirty="0">
                <a:solidFill>
                  <a:srgbClr val="3D2219"/>
                </a:solidFill>
                <a:latin typeface="Papyrus"/>
                <a:cs typeface="Papyrus"/>
              </a:rPr>
              <a:t>generates </a:t>
            </a:r>
            <a:r>
              <a:rPr sz="2672" spc="-7" dirty="0">
                <a:solidFill>
                  <a:srgbClr val="3D2219"/>
                </a:solidFill>
                <a:latin typeface="Papyrus"/>
                <a:cs typeface="Papyrus"/>
              </a:rPr>
              <a:t>results </a:t>
            </a:r>
            <a:r>
              <a:rPr sz="2672" dirty="0">
                <a:solidFill>
                  <a:srgbClr val="3D2219"/>
                </a:solidFill>
                <a:latin typeface="Papyrus"/>
                <a:cs typeface="Papyrus"/>
              </a:rPr>
              <a:t>as  </a:t>
            </a:r>
            <a:r>
              <a:rPr sz="2672" spc="-4" dirty="0">
                <a:solidFill>
                  <a:srgbClr val="3D2219"/>
                </a:solidFill>
                <a:latin typeface="Papyrus"/>
                <a:cs typeface="Papyrus"/>
              </a:rPr>
              <a:t>same </a:t>
            </a:r>
            <a:r>
              <a:rPr sz="2672" dirty="0">
                <a:solidFill>
                  <a:srgbClr val="3D2219"/>
                </a:solidFill>
                <a:latin typeface="Papyrus"/>
                <a:cs typeface="Papyrus"/>
              </a:rPr>
              <a:t>as </a:t>
            </a:r>
            <a:r>
              <a:rPr sz="2672" spc="-4" dirty="0">
                <a:solidFill>
                  <a:srgbClr val="3D2219"/>
                </a:solidFill>
                <a:latin typeface="Papyrus"/>
                <a:cs typeface="Papyrus"/>
              </a:rPr>
              <a:t>MapReduce results. </a:t>
            </a:r>
            <a:r>
              <a:rPr sz="2672" dirty="0">
                <a:solidFill>
                  <a:srgbClr val="3D2219"/>
                </a:solidFill>
                <a:latin typeface="Papyrus"/>
                <a:cs typeface="Papyrus"/>
              </a:rPr>
              <a:t>It </a:t>
            </a:r>
            <a:r>
              <a:rPr sz="2672" spc="-4" dirty="0">
                <a:solidFill>
                  <a:srgbClr val="3D2219"/>
                </a:solidFill>
                <a:latin typeface="Papyrus"/>
                <a:cs typeface="Papyrus"/>
              </a:rPr>
              <a:t>uses </a:t>
            </a:r>
            <a:r>
              <a:rPr sz="2672" dirty="0">
                <a:solidFill>
                  <a:srgbClr val="3D2219"/>
                </a:solidFill>
                <a:latin typeface="Papyrus"/>
                <a:cs typeface="Papyrus"/>
              </a:rPr>
              <a:t>the </a:t>
            </a:r>
            <a:r>
              <a:rPr sz="2672" spc="-4" dirty="0">
                <a:solidFill>
                  <a:srgbClr val="3D2219"/>
                </a:solidFill>
                <a:latin typeface="Papyrus"/>
                <a:cs typeface="Papyrus"/>
              </a:rPr>
              <a:t>flavor  </a:t>
            </a:r>
            <a:r>
              <a:rPr sz="2672" dirty="0">
                <a:solidFill>
                  <a:srgbClr val="3D2219"/>
                </a:solidFill>
                <a:latin typeface="Papyrus"/>
                <a:cs typeface="Papyrus"/>
              </a:rPr>
              <a:t>of </a:t>
            </a:r>
            <a:r>
              <a:rPr sz="2672" spc="-4" dirty="0">
                <a:solidFill>
                  <a:srgbClr val="3D2219"/>
                </a:solidFill>
                <a:latin typeface="Papyrus"/>
                <a:cs typeface="Papyrus"/>
              </a:rPr>
              <a:t>MapReduce.</a:t>
            </a:r>
            <a:endParaRPr sz="2672">
              <a:latin typeface="Papyrus"/>
              <a:cs typeface="Papyrus"/>
            </a:endParaRPr>
          </a:p>
          <a:p>
            <a:pPr marL="8929" marR="8036" algn="just">
              <a:lnSpc>
                <a:spcPct val="100099"/>
              </a:lnSpc>
              <a:spcBef>
                <a:spcPts val="2106"/>
              </a:spcBef>
            </a:pPr>
            <a:r>
              <a:rPr sz="2672" spc="-4" dirty="0">
                <a:solidFill>
                  <a:srgbClr val="3D2219"/>
                </a:solidFill>
                <a:latin typeface="Papyrus"/>
                <a:cs typeface="Papyrus"/>
              </a:rPr>
              <a:t>HDFS </a:t>
            </a:r>
            <a:r>
              <a:rPr sz="2672" dirty="0">
                <a:solidFill>
                  <a:srgbClr val="3D2219"/>
                </a:solidFill>
                <a:latin typeface="Papyrus"/>
                <a:cs typeface="Papyrus"/>
              </a:rPr>
              <a:t>or </a:t>
            </a:r>
            <a:r>
              <a:rPr sz="2672" spc="-4" dirty="0">
                <a:solidFill>
                  <a:srgbClr val="3D2219"/>
                </a:solidFill>
                <a:latin typeface="Papyrus"/>
                <a:cs typeface="Papyrus"/>
              </a:rPr>
              <a:t>HBASE </a:t>
            </a:r>
            <a:r>
              <a:rPr sz="2672" dirty="0">
                <a:solidFill>
                  <a:srgbClr val="3D2219"/>
                </a:solidFill>
                <a:latin typeface="Papyrus"/>
                <a:cs typeface="Papyrus"/>
              </a:rPr>
              <a:t>- </a:t>
            </a:r>
            <a:r>
              <a:rPr sz="2672" spc="-4" dirty="0">
                <a:solidFill>
                  <a:srgbClr val="3D2219"/>
                </a:solidFill>
                <a:latin typeface="Papyrus"/>
                <a:cs typeface="Papyrus"/>
              </a:rPr>
              <a:t>Hadoop distributed  file system </a:t>
            </a:r>
            <a:r>
              <a:rPr sz="2672" dirty="0">
                <a:solidFill>
                  <a:srgbClr val="3D2219"/>
                </a:solidFill>
                <a:latin typeface="Papyrus"/>
                <a:cs typeface="Papyrus"/>
              </a:rPr>
              <a:t>or </a:t>
            </a:r>
            <a:r>
              <a:rPr sz="2672" spc="-4" dirty="0">
                <a:solidFill>
                  <a:srgbClr val="3D2219"/>
                </a:solidFill>
                <a:latin typeface="Papyrus"/>
                <a:cs typeface="Papyrus"/>
              </a:rPr>
              <a:t>HBASE are the </a:t>
            </a:r>
            <a:r>
              <a:rPr sz="2672" dirty="0">
                <a:solidFill>
                  <a:srgbClr val="3D2219"/>
                </a:solidFill>
                <a:latin typeface="Papyrus"/>
                <a:cs typeface="Papyrus"/>
              </a:rPr>
              <a:t>data </a:t>
            </a:r>
            <a:r>
              <a:rPr sz="2672" spc="-4" dirty="0">
                <a:solidFill>
                  <a:srgbClr val="3D2219"/>
                </a:solidFill>
                <a:latin typeface="Papyrus"/>
                <a:cs typeface="Papyrus"/>
              </a:rPr>
              <a:t>storage  techniques </a:t>
            </a:r>
            <a:r>
              <a:rPr sz="2672" dirty="0">
                <a:solidFill>
                  <a:srgbClr val="3D2219"/>
                </a:solidFill>
                <a:latin typeface="Papyrus"/>
                <a:cs typeface="Papyrus"/>
              </a:rPr>
              <a:t>to </a:t>
            </a:r>
            <a:r>
              <a:rPr sz="2672" spc="-4" dirty="0">
                <a:solidFill>
                  <a:srgbClr val="3D2219"/>
                </a:solidFill>
                <a:latin typeface="Papyrus"/>
                <a:cs typeface="Papyrus"/>
              </a:rPr>
              <a:t>store </a:t>
            </a:r>
            <a:r>
              <a:rPr sz="2672" dirty="0">
                <a:solidFill>
                  <a:srgbClr val="3D2219"/>
                </a:solidFill>
                <a:latin typeface="Papyrus"/>
                <a:cs typeface="Papyrus"/>
              </a:rPr>
              <a:t>data into the </a:t>
            </a:r>
            <a:r>
              <a:rPr sz="2672" spc="-4" dirty="0">
                <a:solidFill>
                  <a:srgbClr val="3D2219"/>
                </a:solidFill>
                <a:latin typeface="Papyrus"/>
                <a:cs typeface="Papyrus"/>
              </a:rPr>
              <a:t>file</a:t>
            </a:r>
            <a:r>
              <a:rPr sz="2672" dirty="0">
                <a:solidFill>
                  <a:srgbClr val="3D2219"/>
                </a:solidFill>
                <a:latin typeface="Papyrus"/>
                <a:cs typeface="Papyrus"/>
              </a:rPr>
              <a:t> </a:t>
            </a:r>
            <a:r>
              <a:rPr sz="2672" spc="-7" dirty="0">
                <a:solidFill>
                  <a:srgbClr val="3D2219"/>
                </a:solidFill>
                <a:latin typeface="Papyrus"/>
                <a:cs typeface="Papyrus"/>
              </a:rPr>
              <a:t>system.</a:t>
            </a:r>
            <a:endParaRPr sz="2672">
              <a:latin typeface="Papyrus"/>
              <a:cs typeface="Papyrus"/>
            </a:endParaRPr>
          </a:p>
        </p:txBody>
      </p:sp>
    </p:spTree>
    <p:extLst>
      <p:ext uri="{BB962C8B-B14F-4D97-AF65-F5344CB8AC3E}">
        <p14:creationId xmlns:p14="http://schemas.microsoft.com/office/powerpoint/2010/main" val="1063598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4670" y="963513"/>
            <a:ext cx="6943725" cy="3662065"/>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3" name="object 3"/>
          <p:cNvSpPr txBox="1">
            <a:spLocks noGrp="1"/>
          </p:cNvSpPr>
          <p:nvPr>
            <p:ph type="title"/>
          </p:nvPr>
        </p:nvSpPr>
        <p:spPr>
          <a:xfrm>
            <a:off x="4202906" y="4913114"/>
            <a:ext cx="3779937" cy="650081"/>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4148" spc="-7" dirty="0"/>
              <a:t>Working </a:t>
            </a:r>
            <a:r>
              <a:rPr sz="4148" spc="-4" dirty="0"/>
              <a:t>of</a:t>
            </a:r>
            <a:r>
              <a:rPr sz="4148" spc="-63" dirty="0"/>
              <a:t> </a:t>
            </a:r>
            <a:r>
              <a:rPr sz="4148" spc="-4" dirty="0"/>
              <a:t>Hive</a:t>
            </a:r>
            <a:endParaRPr sz="4148"/>
          </a:p>
        </p:txBody>
      </p:sp>
    </p:spTree>
    <p:extLst>
      <p:ext uri="{BB962C8B-B14F-4D97-AF65-F5344CB8AC3E}">
        <p14:creationId xmlns:p14="http://schemas.microsoft.com/office/powerpoint/2010/main" val="394890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6783" y="792956"/>
            <a:ext cx="4610844"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4" dirty="0"/>
              <a:t>Working </a:t>
            </a:r>
            <a:r>
              <a:rPr sz="5062" dirty="0"/>
              <a:t>of</a:t>
            </a:r>
            <a:r>
              <a:rPr sz="5062" spc="-80" dirty="0"/>
              <a:t> </a:t>
            </a:r>
            <a:r>
              <a:rPr sz="5062" spc="-7" dirty="0"/>
              <a:t>Hive</a:t>
            </a:r>
            <a:endParaRPr sz="5062"/>
          </a:p>
        </p:txBody>
      </p:sp>
      <p:sp>
        <p:nvSpPr>
          <p:cNvPr id="3" name="object 3"/>
          <p:cNvSpPr/>
          <p:nvPr/>
        </p:nvSpPr>
        <p:spPr>
          <a:xfrm>
            <a:off x="2452688" y="2720876"/>
            <a:ext cx="50006" cy="42863"/>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3487043"/>
            <a:ext cx="50006" cy="42863"/>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p:nvPr/>
        </p:nvSpPr>
        <p:spPr>
          <a:xfrm>
            <a:off x="2452688" y="4542532"/>
            <a:ext cx="50006" cy="42863"/>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6" name="object 6"/>
          <p:cNvSpPr/>
          <p:nvPr/>
        </p:nvSpPr>
        <p:spPr>
          <a:xfrm>
            <a:off x="2452688" y="5018484"/>
            <a:ext cx="50006" cy="42863"/>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7" name="object 7"/>
          <p:cNvSpPr txBox="1"/>
          <p:nvPr/>
        </p:nvSpPr>
        <p:spPr>
          <a:xfrm>
            <a:off x="2681288" y="2588716"/>
            <a:ext cx="7034361" cy="2895005"/>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481740">
              <a:lnSpc>
                <a:spcPct val="100000"/>
              </a:lnSpc>
              <a:spcBef>
                <a:spcPts val="70"/>
              </a:spcBef>
            </a:pPr>
            <a:r>
              <a:rPr sz="1898" spc="-4" dirty="0">
                <a:solidFill>
                  <a:srgbClr val="3D2219"/>
                </a:solidFill>
                <a:latin typeface="Papyrus"/>
                <a:cs typeface="Papyrus"/>
              </a:rPr>
              <a:t>Execute Query- The Hive interface such </a:t>
            </a:r>
            <a:r>
              <a:rPr sz="1898" dirty="0">
                <a:solidFill>
                  <a:srgbClr val="3D2219"/>
                </a:solidFill>
                <a:latin typeface="Papyrus"/>
                <a:cs typeface="Papyrus"/>
              </a:rPr>
              <a:t>as </a:t>
            </a:r>
            <a:r>
              <a:rPr sz="1898" spc="-4" dirty="0">
                <a:solidFill>
                  <a:srgbClr val="3D2219"/>
                </a:solidFill>
                <a:latin typeface="Papyrus"/>
                <a:cs typeface="Papyrus"/>
              </a:rPr>
              <a:t>Command Line </a:t>
            </a:r>
            <a:r>
              <a:rPr sz="1898" dirty="0">
                <a:solidFill>
                  <a:srgbClr val="3D2219"/>
                </a:solidFill>
                <a:latin typeface="Papyrus"/>
                <a:cs typeface="Papyrus"/>
              </a:rPr>
              <a:t>or  </a:t>
            </a:r>
            <a:r>
              <a:rPr sz="1898" spc="-4" dirty="0">
                <a:solidFill>
                  <a:srgbClr val="3D2219"/>
                </a:solidFill>
                <a:latin typeface="Papyrus"/>
                <a:cs typeface="Papyrus"/>
              </a:rPr>
              <a:t>Web UI sends query Driver </a:t>
            </a:r>
            <a:r>
              <a:rPr sz="1898" dirty="0">
                <a:solidFill>
                  <a:srgbClr val="3D2219"/>
                </a:solidFill>
                <a:latin typeface="Papyrus"/>
                <a:cs typeface="Papyrus"/>
              </a:rPr>
              <a:t>to</a:t>
            </a:r>
            <a:r>
              <a:rPr sz="1898" spc="-7" dirty="0">
                <a:solidFill>
                  <a:srgbClr val="3D2219"/>
                </a:solidFill>
                <a:latin typeface="Papyrus"/>
                <a:cs typeface="Papyrus"/>
              </a:rPr>
              <a:t> </a:t>
            </a:r>
            <a:r>
              <a:rPr sz="1898" spc="-4" dirty="0">
                <a:solidFill>
                  <a:srgbClr val="3D2219"/>
                </a:solidFill>
                <a:latin typeface="Papyrus"/>
                <a:cs typeface="Papyrus"/>
              </a:rPr>
              <a:t>execute.</a:t>
            </a:r>
            <a:endParaRPr sz="1898">
              <a:latin typeface="Papyrus"/>
              <a:cs typeface="Papyrus"/>
            </a:endParaRPr>
          </a:p>
          <a:p>
            <a:pPr marL="8929" marR="314314" algn="just">
              <a:lnSpc>
                <a:spcPct val="100000"/>
              </a:lnSpc>
              <a:spcBef>
                <a:spcPts val="1477"/>
              </a:spcBef>
            </a:pPr>
            <a:r>
              <a:rPr sz="1898" spc="-4" dirty="0">
                <a:solidFill>
                  <a:srgbClr val="3D2219"/>
                </a:solidFill>
                <a:latin typeface="Papyrus"/>
                <a:cs typeface="Papyrus"/>
              </a:rPr>
              <a:t>Get Plan- The driver takes </a:t>
            </a:r>
            <a:r>
              <a:rPr sz="1898" dirty="0">
                <a:solidFill>
                  <a:srgbClr val="3D2219"/>
                </a:solidFill>
                <a:latin typeface="Papyrus"/>
                <a:cs typeface="Papyrus"/>
              </a:rPr>
              <a:t>the </a:t>
            </a:r>
            <a:r>
              <a:rPr sz="1898" spc="-4" dirty="0">
                <a:solidFill>
                  <a:srgbClr val="3D2219"/>
                </a:solidFill>
                <a:latin typeface="Papyrus"/>
                <a:cs typeface="Papyrus"/>
              </a:rPr>
              <a:t>help </a:t>
            </a:r>
            <a:r>
              <a:rPr sz="1898" dirty="0">
                <a:solidFill>
                  <a:srgbClr val="3D2219"/>
                </a:solidFill>
                <a:latin typeface="Papyrus"/>
                <a:cs typeface="Papyrus"/>
              </a:rPr>
              <a:t>of </a:t>
            </a:r>
            <a:r>
              <a:rPr sz="1898" spc="-4" dirty="0">
                <a:solidFill>
                  <a:srgbClr val="3D2219"/>
                </a:solidFill>
                <a:latin typeface="Papyrus"/>
                <a:cs typeface="Papyrus"/>
              </a:rPr>
              <a:t>query complier </a:t>
            </a:r>
            <a:r>
              <a:rPr sz="1898" dirty="0">
                <a:solidFill>
                  <a:srgbClr val="3D2219"/>
                </a:solidFill>
                <a:latin typeface="Papyrus"/>
                <a:cs typeface="Papyrus"/>
              </a:rPr>
              <a:t>that </a:t>
            </a:r>
            <a:r>
              <a:rPr sz="1898" spc="-4" dirty="0">
                <a:solidFill>
                  <a:srgbClr val="3D2219"/>
                </a:solidFill>
                <a:latin typeface="Papyrus"/>
                <a:cs typeface="Papyrus"/>
              </a:rPr>
              <a:t>parses  </a:t>
            </a:r>
            <a:r>
              <a:rPr sz="1898" dirty="0">
                <a:solidFill>
                  <a:srgbClr val="3D2219"/>
                </a:solidFill>
                <a:latin typeface="Papyrus"/>
                <a:cs typeface="Papyrus"/>
              </a:rPr>
              <a:t>the </a:t>
            </a:r>
            <a:r>
              <a:rPr sz="1898" spc="-4" dirty="0">
                <a:solidFill>
                  <a:srgbClr val="3D2219"/>
                </a:solidFill>
                <a:latin typeface="Papyrus"/>
                <a:cs typeface="Papyrus"/>
              </a:rPr>
              <a:t>query </a:t>
            </a:r>
            <a:r>
              <a:rPr sz="1898" dirty="0">
                <a:solidFill>
                  <a:srgbClr val="3D2219"/>
                </a:solidFill>
                <a:latin typeface="Papyrus"/>
                <a:cs typeface="Papyrus"/>
              </a:rPr>
              <a:t>to </a:t>
            </a:r>
            <a:r>
              <a:rPr sz="1898" spc="-4" dirty="0">
                <a:solidFill>
                  <a:srgbClr val="3D2219"/>
                </a:solidFill>
                <a:latin typeface="Papyrus"/>
                <a:cs typeface="Papyrus"/>
              </a:rPr>
              <a:t>check </a:t>
            </a:r>
            <a:r>
              <a:rPr sz="1898" dirty="0">
                <a:solidFill>
                  <a:srgbClr val="3D2219"/>
                </a:solidFill>
                <a:latin typeface="Papyrus"/>
                <a:cs typeface="Papyrus"/>
              </a:rPr>
              <a:t>the syntax </a:t>
            </a:r>
            <a:r>
              <a:rPr sz="1898" spc="-4" dirty="0">
                <a:solidFill>
                  <a:srgbClr val="3D2219"/>
                </a:solidFill>
                <a:latin typeface="Papyrus"/>
                <a:cs typeface="Papyrus"/>
              </a:rPr>
              <a:t>and query plan </a:t>
            </a:r>
            <a:r>
              <a:rPr sz="1898" dirty="0">
                <a:solidFill>
                  <a:srgbClr val="3D2219"/>
                </a:solidFill>
                <a:latin typeface="Papyrus"/>
                <a:cs typeface="Papyrus"/>
              </a:rPr>
              <a:t>or the </a:t>
            </a:r>
            <a:r>
              <a:rPr sz="1898" spc="-4" dirty="0">
                <a:solidFill>
                  <a:srgbClr val="3D2219"/>
                </a:solidFill>
                <a:latin typeface="Papyrus"/>
                <a:cs typeface="Papyrus"/>
              </a:rPr>
              <a:t>requirement </a:t>
            </a:r>
            <a:r>
              <a:rPr sz="1898" dirty="0">
                <a:solidFill>
                  <a:srgbClr val="3D2219"/>
                </a:solidFill>
                <a:latin typeface="Papyrus"/>
                <a:cs typeface="Papyrus"/>
              </a:rPr>
              <a:t>of  </a:t>
            </a:r>
            <a:r>
              <a:rPr sz="1898" spc="-4" dirty="0">
                <a:solidFill>
                  <a:srgbClr val="3D2219"/>
                </a:solidFill>
                <a:latin typeface="Papyrus"/>
                <a:cs typeface="Papyrus"/>
              </a:rPr>
              <a:t>query.</a:t>
            </a:r>
            <a:endParaRPr sz="1898">
              <a:latin typeface="Papyrus"/>
              <a:cs typeface="Papyrus"/>
            </a:endParaRPr>
          </a:p>
          <a:p>
            <a:pPr marL="8929">
              <a:lnSpc>
                <a:spcPct val="100000"/>
              </a:lnSpc>
              <a:spcBef>
                <a:spcPts val="1477"/>
              </a:spcBef>
            </a:pPr>
            <a:r>
              <a:rPr sz="1898" spc="-4" dirty="0">
                <a:solidFill>
                  <a:srgbClr val="3D2219"/>
                </a:solidFill>
                <a:latin typeface="Papyrus"/>
                <a:cs typeface="Papyrus"/>
              </a:rPr>
              <a:t>Get </a:t>
            </a:r>
            <a:r>
              <a:rPr sz="1898" dirty="0">
                <a:solidFill>
                  <a:srgbClr val="3D2219"/>
                </a:solidFill>
                <a:latin typeface="Papyrus"/>
                <a:cs typeface="Papyrus"/>
              </a:rPr>
              <a:t>Metadata- </a:t>
            </a:r>
            <a:r>
              <a:rPr sz="1898" spc="-4" dirty="0">
                <a:solidFill>
                  <a:srgbClr val="3D2219"/>
                </a:solidFill>
                <a:latin typeface="Papyrus"/>
                <a:cs typeface="Papyrus"/>
              </a:rPr>
              <a:t>The compiler sends </a:t>
            </a:r>
            <a:r>
              <a:rPr sz="1898" dirty="0">
                <a:solidFill>
                  <a:srgbClr val="3D2219"/>
                </a:solidFill>
                <a:latin typeface="Papyrus"/>
                <a:cs typeface="Papyrus"/>
              </a:rPr>
              <a:t>metadata </a:t>
            </a:r>
            <a:r>
              <a:rPr sz="1898" spc="-4" dirty="0">
                <a:solidFill>
                  <a:srgbClr val="3D2219"/>
                </a:solidFill>
                <a:latin typeface="Papyrus"/>
                <a:cs typeface="Papyrus"/>
              </a:rPr>
              <a:t>request to</a:t>
            </a:r>
            <a:r>
              <a:rPr sz="1898" spc="11" dirty="0">
                <a:solidFill>
                  <a:srgbClr val="3D2219"/>
                </a:solidFill>
                <a:latin typeface="Papyrus"/>
                <a:cs typeface="Papyrus"/>
              </a:rPr>
              <a:t> </a:t>
            </a:r>
            <a:r>
              <a:rPr sz="1898" spc="-4" dirty="0">
                <a:solidFill>
                  <a:srgbClr val="3D2219"/>
                </a:solidFill>
                <a:latin typeface="Papyrus"/>
                <a:cs typeface="Papyrus"/>
              </a:rPr>
              <a:t>Megastore</a:t>
            </a:r>
            <a:endParaRPr sz="1898">
              <a:latin typeface="Papyrus"/>
              <a:cs typeface="Papyrus"/>
            </a:endParaRPr>
          </a:p>
          <a:p>
            <a:pPr marL="8929" marR="302259" algn="just">
              <a:lnSpc>
                <a:spcPct val="100000"/>
              </a:lnSpc>
              <a:spcBef>
                <a:spcPts val="1477"/>
              </a:spcBef>
            </a:pPr>
            <a:r>
              <a:rPr sz="1898" spc="-4" dirty="0">
                <a:solidFill>
                  <a:srgbClr val="3D2219"/>
                </a:solidFill>
                <a:latin typeface="Papyrus"/>
                <a:cs typeface="Papyrus"/>
              </a:rPr>
              <a:t>Send </a:t>
            </a:r>
            <a:r>
              <a:rPr sz="1898" dirty="0">
                <a:solidFill>
                  <a:srgbClr val="3D2219"/>
                </a:solidFill>
                <a:latin typeface="Papyrus"/>
                <a:cs typeface="Papyrus"/>
              </a:rPr>
              <a:t>Metadata- </a:t>
            </a:r>
            <a:r>
              <a:rPr sz="1898" spc="-4" dirty="0">
                <a:solidFill>
                  <a:srgbClr val="3D2219"/>
                </a:solidFill>
                <a:latin typeface="Papyrus"/>
                <a:cs typeface="Papyrus"/>
              </a:rPr>
              <a:t>Metastore sends </a:t>
            </a:r>
            <a:r>
              <a:rPr sz="1898" dirty="0">
                <a:solidFill>
                  <a:srgbClr val="3D2219"/>
                </a:solidFill>
                <a:latin typeface="Papyrus"/>
                <a:cs typeface="Papyrus"/>
              </a:rPr>
              <a:t>metadata as a </a:t>
            </a:r>
            <a:r>
              <a:rPr sz="1898" spc="-4" dirty="0">
                <a:solidFill>
                  <a:srgbClr val="3D2219"/>
                </a:solidFill>
                <a:latin typeface="Papyrus"/>
                <a:cs typeface="Papyrus"/>
              </a:rPr>
              <a:t>response </a:t>
            </a:r>
            <a:r>
              <a:rPr sz="1898" dirty="0">
                <a:solidFill>
                  <a:srgbClr val="3D2219"/>
                </a:solidFill>
                <a:latin typeface="Papyrus"/>
                <a:cs typeface="Papyrus"/>
              </a:rPr>
              <a:t>to the  </a:t>
            </a:r>
            <a:r>
              <a:rPr sz="1898" spc="-4" dirty="0">
                <a:solidFill>
                  <a:srgbClr val="3D2219"/>
                </a:solidFill>
                <a:latin typeface="Papyrus"/>
                <a:cs typeface="Papyrus"/>
              </a:rPr>
              <a:t>compiler.</a:t>
            </a:r>
            <a:endParaRPr sz="1898">
              <a:latin typeface="Papyrus"/>
              <a:cs typeface="Papyrus"/>
            </a:endParaRPr>
          </a:p>
        </p:txBody>
      </p:sp>
    </p:spTree>
    <p:extLst>
      <p:ext uri="{BB962C8B-B14F-4D97-AF65-F5344CB8AC3E}">
        <p14:creationId xmlns:p14="http://schemas.microsoft.com/office/powerpoint/2010/main" val="356361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CCA4-4169-4E6F-AE0C-6D5E9A0C7711}"/>
              </a:ext>
            </a:extLst>
          </p:cNvPr>
          <p:cNvSpPr>
            <a:spLocks noGrp="1"/>
          </p:cNvSpPr>
          <p:nvPr>
            <p:ph type="title"/>
          </p:nvPr>
        </p:nvSpPr>
        <p:spPr>
          <a:xfrm>
            <a:off x="838200" y="379193"/>
            <a:ext cx="10515600" cy="1325563"/>
          </a:xfrm>
        </p:spPr>
        <p:txBody>
          <a:bodyPr>
            <a:normAutofit fontScale="90000"/>
          </a:bodyPr>
          <a:lstStyle/>
          <a:p>
            <a:pPr rtl="0">
              <a:spcBef>
                <a:spcPts val="0"/>
              </a:spcBef>
              <a:spcAft>
                <a:spcPts val="0"/>
              </a:spcAft>
            </a:pPr>
            <a:br>
              <a:rPr lang="en-CA" b="0" i="0" u="none" strike="noStrike" dirty="0">
                <a:solidFill>
                  <a:srgbClr val="000000"/>
                </a:solidFill>
                <a:effectLst/>
                <a:latin typeface="Calibri" panose="020F0502020204030204" pitchFamily="34" charset="0"/>
              </a:rPr>
            </a:br>
            <a:br>
              <a:rPr lang="en-CA" b="0" i="0" u="none" strike="noStrike" dirty="0">
                <a:solidFill>
                  <a:srgbClr val="000000"/>
                </a:solidFill>
                <a:effectLst/>
                <a:latin typeface="Calibri" panose="020F0502020204030204" pitchFamily="34" charset="0"/>
              </a:rPr>
            </a:br>
            <a:r>
              <a:rPr lang="en-CA" b="0" i="0" u="none" strike="noStrike" dirty="0">
                <a:solidFill>
                  <a:srgbClr val="000000"/>
                </a:solidFill>
                <a:effectLst/>
                <a:latin typeface="Calibri" panose="020F0502020204030204" pitchFamily="34" charset="0"/>
              </a:rPr>
              <a:t>Problems with data</a:t>
            </a:r>
            <a:br>
              <a:rPr lang="en-CA" b="0" dirty="0">
                <a:effectLst/>
              </a:rPr>
            </a:br>
            <a:br>
              <a:rPr lang="en-CA" dirty="0"/>
            </a:br>
            <a:endParaRPr lang="en-CA" dirty="0"/>
          </a:p>
        </p:txBody>
      </p:sp>
      <p:pic>
        <p:nvPicPr>
          <p:cNvPr id="4" name="Content Placeholder 3">
            <a:extLst>
              <a:ext uri="{FF2B5EF4-FFF2-40B4-BE49-F238E27FC236}">
                <a16:creationId xmlns:a16="http://schemas.microsoft.com/office/drawing/2014/main" id="{7836EAF1-D8F4-430A-A9F9-77FB390F8C4F}"/>
              </a:ext>
            </a:extLst>
          </p:cNvPr>
          <p:cNvPicPr>
            <a:picLocks noGrp="1" noChangeAspect="1"/>
          </p:cNvPicPr>
          <p:nvPr>
            <p:ph idx="1"/>
          </p:nvPr>
        </p:nvPicPr>
        <p:blipFill>
          <a:blip r:embed="rId2"/>
          <a:stretch>
            <a:fillRect/>
          </a:stretch>
        </p:blipFill>
        <p:spPr>
          <a:xfrm>
            <a:off x="838200" y="1704756"/>
            <a:ext cx="6631305" cy="3741066"/>
          </a:xfrm>
          <a:prstGeom prst="rect">
            <a:avLst/>
          </a:prstGeom>
        </p:spPr>
      </p:pic>
    </p:spTree>
    <p:extLst>
      <p:ext uri="{BB962C8B-B14F-4D97-AF65-F5344CB8AC3E}">
        <p14:creationId xmlns:p14="http://schemas.microsoft.com/office/powerpoint/2010/main" val="158219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52687" y="1579661"/>
            <a:ext cx="61615" cy="53578"/>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3" name="object 3"/>
          <p:cNvSpPr/>
          <p:nvPr/>
        </p:nvSpPr>
        <p:spPr>
          <a:xfrm>
            <a:off x="2452687" y="2871788"/>
            <a:ext cx="61615" cy="53578"/>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7" y="3811190"/>
            <a:ext cx="61615" cy="53578"/>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p:nvPr/>
        </p:nvSpPr>
        <p:spPr>
          <a:xfrm>
            <a:off x="2736652" y="1421606"/>
            <a:ext cx="6932116" cy="4015680"/>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264309" algn="just">
              <a:lnSpc>
                <a:spcPct val="99900"/>
              </a:lnSpc>
              <a:spcBef>
                <a:spcPts val="70"/>
              </a:spcBef>
            </a:pPr>
            <a:r>
              <a:rPr sz="2320" dirty="0">
                <a:solidFill>
                  <a:srgbClr val="3D2219"/>
                </a:solidFill>
                <a:latin typeface="Papyrus"/>
                <a:cs typeface="Papyrus"/>
              </a:rPr>
              <a:t>Send </a:t>
            </a:r>
            <a:r>
              <a:rPr sz="2320" spc="-4" dirty="0">
                <a:solidFill>
                  <a:srgbClr val="3D2219"/>
                </a:solidFill>
                <a:latin typeface="Papyrus"/>
                <a:cs typeface="Papyrus"/>
              </a:rPr>
              <a:t>Plan- </a:t>
            </a:r>
            <a:r>
              <a:rPr sz="2320" spc="-7" dirty="0">
                <a:solidFill>
                  <a:srgbClr val="3D2219"/>
                </a:solidFill>
                <a:latin typeface="Papyrus"/>
                <a:cs typeface="Papyrus"/>
              </a:rPr>
              <a:t>The </a:t>
            </a:r>
            <a:r>
              <a:rPr sz="2320" spc="-4" dirty="0">
                <a:solidFill>
                  <a:srgbClr val="3D2219"/>
                </a:solidFill>
                <a:latin typeface="Papyrus"/>
                <a:cs typeface="Papyrus"/>
              </a:rPr>
              <a:t>compiler checks </a:t>
            </a:r>
            <a:r>
              <a:rPr sz="2320" spc="-7" dirty="0">
                <a:solidFill>
                  <a:srgbClr val="3D2219"/>
                </a:solidFill>
                <a:latin typeface="Papyrus"/>
                <a:cs typeface="Papyrus"/>
              </a:rPr>
              <a:t>the </a:t>
            </a:r>
            <a:r>
              <a:rPr sz="2320" spc="-4" dirty="0">
                <a:solidFill>
                  <a:srgbClr val="3D2219"/>
                </a:solidFill>
                <a:latin typeface="Papyrus"/>
                <a:cs typeface="Papyrus"/>
              </a:rPr>
              <a:t>requirement and  resends </a:t>
            </a:r>
            <a:r>
              <a:rPr sz="2320" spc="-7" dirty="0">
                <a:solidFill>
                  <a:srgbClr val="3D2219"/>
                </a:solidFill>
                <a:latin typeface="Papyrus"/>
                <a:cs typeface="Papyrus"/>
              </a:rPr>
              <a:t>the </a:t>
            </a:r>
            <a:r>
              <a:rPr sz="2320" spc="-4" dirty="0">
                <a:solidFill>
                  <a:srgbClr val="3D2219"/>
                </a:solidFill>
                <a:latin typeface="Papyrus"/>
                <a:cs typeface="Papyrus"/>
              </a:rPr>
              <a:t>plan </a:t>
            </a:r>
            <a:r>
              <a:rPr sz="2320" spc="-7" dirty="0">
                <a:solidFill>
                  <a:srgbClr val="3D2219"/>
                </a:solidFill>
                <a:latin typeface="Papyrus"/>
                <a:cs typeface="Papyrus"/>
              </a:rPr>
              <a:t>to </a:t>
            </a:r>
            <a:r>
              <a:rPr sz="2320" spc="-4" dirty="0">
                <a:solidFill>
                  <a:srgbClr val="3D2219"/>
                </a:solidFill>
                <a:latin typeface="Papyrus"/>
                <a:cs typeface="Papyrus"/>
              </a:rPr>
              <a:t>the driver. </a:t>
            </a:r>
            <a:r>
              <a:rPr sz="2320" spc="4" dirty="0">
                <a:solidFill>
                  <a:srgbClr val="3D2219"/>
                </a:solidFill>
                <a:latin typeface="Papyrus"/>
                <a:cs typeface="Papyrus"/>
              </a:rPr>
              <a:t>Up </a:t>
            </a:r>
            <a:r>
              <a:rPr sz="2320" spc="-7" dirty="0">
                <a:solidFill>
                  <a:srgbClr val="3D2219"/>
                </a:solidFill>
                <a:latin typeface="Papyrus"/>
                <a:cs typeface="Papyrus"/>
              </a:rPr>
              <a:t>to </a:t>
            </a:r>
            <a:r>
              <a:rPr sz="2320" spc="-4" dirty="0">
                <a:solidFill>
                  <a:srgbClr val="3D2219"/>
                </a:solidFill>
                <a:latin typeface="Papyrus"/>
                <a:cs typeface="Papyrus"/>
              </a:rPr>
              <a:t>here, </a:t>
            </a:r>
            <a:r>
              <a:rPr sz="2320" spc="-7" dirty="0">
                <a:solidFill>
                  <a:srgbClr val="3D2219"/>
                </a:solidFill>
                <a:latin typeface="Papyrus"/>
                <a:cs typeface="Papyrus"/>
              </a:rPr>
              <a:t>the parsing  </a:t>
            </a:r>
            <a:r>
              <a:rPr sz="2320" dirty="0">
                <a:solidFill>
                  <a:srgbClr val="3D2219"/>
                </a:solidFill>
                <a:latin typeface="Papyrus"/>
                <a:cs typeface="Papyrus"/>
              </a:rPr>
              <a:t>and </a:t>
            </a:r>
            <a:r>
              <a:rPr sz="2320" spc="-4" dirty="0">
                <a:solidFill>
                  <a:srgbClr val="3D2219"/>
                </a:solidFill>
                <a:latin typeface="Papyrus"/>
                <a:cs typeface="Papyrus"/>
              </a:rPr>
              <a:t>compiling </a:t>
            </a:r>
            <a:r>
              <a:rPr sz="2320" dirty="0">
                <a:solidFill>
                  <a:srgbClr val="3D2219"/>
                </a:solidFill>
                <a:latin typeface="Papyrus"/>
                <a:cs typeface="Papyrus"/>
              </a:rPr>
              <a:t>of a </a:t>
            </a:r>
            <a:r>
              <a:rPr sz="2320" spc="-7" dirty="0">
                <a:solidFill>
                  <a:srgbClr val="3D2219"/>
                </a:solidFill>
                <a:latin typeface="Papyrus"/>
                <a:cs typeface="Papyrus"/>
              </a:rPr>
              <a:t>query </a:t>
            </a:r>
            <a:r>
              <a:rPr sz="2320" spc="-4" dirty="0">
                <a:solidFill>
                  <a:srgbClr val="3D2219"/>
                </a:solidFill>
                <a:latin typeface="Papyrus"/>
                <a:cs typeface="Papyrus"/>
              </a:rPr>
              <a:t>is</a:t>
            </a:r>
            <a:r>
              <a:rPr sz="2320" spc="-42" dirty="0">
                <a:solidFill>
                  <a:srgbClr val="3D2219"/>
                </a:solidFill>
                <a:latin typeface="Papyrus"/>
                <a:cs typeface="Papyrus"/>
              </a:rPr>
              <a:t> </a:t>
            </a:r>
            <a:r>
              <a:rPr sz="2320" spc="-4" dirty="0">
                <a:solidFill>
                  <a:srgbClr val="3D2219"/>
                </a:solidFill>
                <a:latin typeface="Papyrus"/>
                <a:cs typeface="Papyrus"/>
              </a:rPr>
              <a:t>complete.</a:t>
            </a:r>
            <a:endParaRPr sz="2320">
              <a:latin typeface="Papyrus"/>
              <a:cs typeface="Papyrus"/>
            </a:endParaRPr>
          </a:p>
          <a:p>
            <a:pPr marL="8929" marR="170997">
              <a:lnSpc>
                <a:spcPct val="100000"/>
              </a:lnSpc>
              <a:spcBef>
                <a:spcPts val="1828"/>
              </a:spcBef>
            </a:pPr>
            <a:r>
              <a:rPr sz="2320" spc="-4" dirty="0">
                <a:solidFill>
                  <a:srgbClr val="3D2219"/>
                </a:solidFill>
                <a:latin typeface="Papyrus"/>
                <a:cs typeface="Papyrus"/>
              </a:rPr>
              <a:t>Execute Plan- </a:t>
            </a:r>
            <a:r>
              <a:rPr sz="2320" spc="-7" dirty="0">
                <a:solidFill>
                  <a:srgbClr val="3D2219"/>
                </a:solidFill>
                <a:latin typeface="Papyrus"/>
                <a:cs typeface="Papyrus"/>
              </a:rPr>
              <a:t>the </a:t>
            </a:r>
            <a:r>
              <a:rPr sz="2320" spc="-4" dirty="0">
                <a:solidFill>
                  <a:srgbClr val="3D2219"/>
                </a:solidFill>
                <a:latin typeface="Papyrus"/>
                <a:cs typeface="Papyrus"/>
              </a:rPr>
              <a:t>driver sends </a:t>
            </a:r>
            <a:r>
              <a:rPr sz="2320" spc="-7" dirty="0">
                <a:solidFill>
                  <a:srgbClr val="3D2219"/>
                </a:solidFill>
                <a:latin typeface="Papyrus"/>
                <a:cs typeface="Papyrus"/>
              </a:rPr>
              <a:t>the execute </a:t>
            </a:r>
            <a:r>
              <a:rPr sz="2320" spc="-4" dirty="0">
                <a:solidFill>
                  <a:srgbClr val="3D2219"/>
                </a:solidFill>
                <a:latin typeface="Papyrus"/>
                <a:cs typeface="Papyrus"/>
              </a:rPr>
              <a:t>plan </a:t>
            </a:r>
            <a:r>
              <a:rPr sz="2320" spc="-7" dirty="0">
                <a:solidFill>
                  <a:srgbClr val="3D2219"/>
                </a:solidFill>
                <a:latin typeface="Papyrus"/>
                <a:cs typeface="Papyrus"/>
              </a:rPr>
              <a:t>to the  </a:t>
            </a:r>
            <a:r>
              <a:rPr sz="2320" spc="-4" dirty="0">
                <a:solidFill>
                  <a:srgbClr val="3D2219"/>
                </a:solidFill>
                <a:latin typeface="Papyrus"/>
                <a:cs typeface="Papyrus"/>
              </a:rPr>
              <a:t>execution</a:t>
            </a:r>
            <a:r>
              <a:rPr sz="2320" spc="-7" dirty="0">
                <a:solidFill>
                  <a:srgbClr val="3D2219"/>
                </a:solidFill>
                <a:latin typeface="Papyrus"/>
                <a:cs typeface="Papyrus"/>
              </a:rPr>
              <a:t> </a:t>
            </a:r>
            <a:r>
              <a:rPr sz="2320" spc="-4" dirty="0">
                <a:solidFill>
                  <a:srgbClr val="3D2219"/>
                </a:solidFill>
                <a:latin typeface="Papyrus"/>
                <a:cs typeface="Papyrus"/>
              </a:rPr>
              <a:t>engine.</a:t>
            </a:r>
            <a:endParaRPr sz="2320">
              <a:latin typeface="Papyrus"/>
              <a:cs typeface="Papyrus"/>
            </a:endParaRPr>
          </a:p>
          <a:p>
            <a:pPr marL="8929" marR="3572">
              <a:lnSpc>
                <a:spcPct val="100000"/>
              </a:lnSpc>
              <a:spcBef>
                <a:spcPts val="1821"/>
              </a:spcBef>
            </a:pPr>
            <a:r>
              <a:rPr sz="2320" spc="-4" dirty="0">
                <a:solidFill>
                  <a:srgbClr val="3D2219"/>
                </a:solidFill>
                <a:latin typeface="Papyrus"/>
                <a:cs typeface="Papyrus"/>
              </a:rPr>
              <a:t>Execute Job- Internally, </a:t>
            </a:r>
            <a:r>
              <a:rPr sz="2320" spc="-7" dirty="0">
                <a:solidFill>
                  <a:srgbClr val="3D2219"/>
                </a:solidFill>
                <a:latin typeface="Papyrus"/>
                <a:cs typeface="Papyrus"/>
              </a:rPr>
              <a:t>the process </a:t>
            </a:r>
            <a:r>
              <a:rPr sz="2320" spc="-4" dirty="0">
                <a:solidFill>
                  <a:srgbClr val="3D2219"/>
                </a:solidFill>
                <a:latin typeface="Papyrus"/>
                <a:cs typeface="Papyrus"/>
              </a:rPr>
              <a:t>of </a:t>
            </a:r>
            <a:r>
              <a:rPr sz="2320" spc="-7" dirty="0">
                <a:solidFill>
                  <a:srgbClr val="3D2219"/>
                </a:solidFill>
                <a:latin typeface="Papyrus"/>
                <a:cs typeface="Papyrus"/>
              </a:rPr>
              <a:t>execution </a:t>
            </a:r>
            <a:r>
              <a:rPr sz="2320" spc="-4" dirty="0">
                <a:solidFill>
                  <a:srgbClr val="3D2219"/>
                </a:solidFill>
                <a:latin typeface="Papyrus"/>
                <a:cs typeface="Papyrus"/>
              </a:rPr>
              <a:t>job is  </a:t>
            </a:r>
            <a:r>
              <a:rPr sz="2320" dirty="0">
                <a:solidFill>
                  <a:srgbClr val="3D2219"/>
                </a:solidFill>
                <a:latin typeface="Papyrus"/>
                <a:cs typeface="Papyrus"/>
              </a:rPr>
              <a:t>a </a:t>
            </a:r>
            <a:r>
              <a:rPr sz="2320" spc="-4" dirty="0">
                <a:solidFill>
                  <a:srgbClr val="3D2219"/>
                </a:solidFill>
                <a:latin typeface="Papyrus"/>
                <a:cs typeface="Papyrus"/>
              </a:rPr>
              <a:t>MapReduce job. The execution engine sends </a:t>
            </a:r>
            <a:r>
              <a:rPr sz="2320" spc="-7" dirty="0">
                <a:solidFill>
                  <a:srgbClr val="3D2219"/>
                </a:solidFill>
                <a:latin typeface="Papyrus"/>
                <a:cs typeface="Papyrus"/>
              </a:rPr>
              <a:t>the </a:t>
            </a:r>
            <a:r>
              <a:rPr sz="2320" spc="-4" dirty="0">
                <a:solidFill>
                  <a:srgbClr val="3D2219"/>
                </a:solidFill>
                <a:latin typeface="Papyrus"/>
                <a:cs typeface="Papyrus"/>
              </a:rPr>
              <a:t>job  </a:t>
            </a:r>
            <a:r>
              <a:rPr sz="2320" spc="-7" dirty="0">
                <a:solidFill>
                  <a:srgbClr val="3D2219"/>
                </a:solidFill>
                <a:latin typeface="Papyrus"/>
                <a:cs typeface="Papyrus"/>
              </a:rPr>
              <a:t>to </a:t>
            </a:r>
            <a:r>
              <a:rPr sz="2320" spc="-4" dirty="0">
                <a:solidFill>
                  <a:srgbClr val="3D2219"/>
                </a:solidFill>
                <a:latin typeface="Papyrus"/>
                <a:cs typeface="Papyrus"/>
              </a:rPr>
              <a:t>JobTracker, which is in Name node </a:t>
            </a:r>
            <a:r>
              <a:rPr sz="2320" dirty="0">
                <a:solidFill>
                  <a:srgbClr val="3D2219"/>
                </a:solidFill>
                <a:latin typeface="Papyrus"/>
                <a:cs typeface="Papyrus"/>
              </a:rPr>
              <a:t>and </a:t>
            </a:r>
            <a:r>
              <a:rPr sz="2320" spc="-7" dirty="0">
                <a:solidFill>
                  <a:srgbClr val="3D2219"/>
                </a:solidFill>
                <a:latin typeface="Papyrus"/>
                <a:cs typeface="Papyrus"/>
              </a:rPr>
              <a:t>it assigns  this </a:t>
            </a:r>
            <a:r>
              <a:rPr sz="2320" spc="-4" dirty="0">
                <a:solidFill>
                  <a:srgbClr val="3D2219"/>
                </a:solidFill>
                <a:latin typeface="Papyrus"/>
                <a:cs typeface="Papyrus"/>
              </a:rPr>
              <a:t>job </a:t>
            </a:r>
            <a:r>
              <a:rPr sz="2320" spc="-7" dirty="0">
                <a:solidFill>
                  <a:srgbClr val="3D2219"/>
                </a:solidFill>
                <a:latin typeface="Papyrus"/>
                <a:cs typeface="Papyrus"/>
              </a:rPr>
              <a:t>to TaskTracker, </a:t>
            </a:r>
            <a:r>
              <a:rPr sz="2320" spc="-4" dirty="0">
                <a:solidFill>
                  <a:srgbClr val="3D2219"/>
                </a:solidFill>
                <a:latin typeface="Papyrus"/>
                <a:cs typeface="Papyrus"/>
              </a:rPr>
              <a:t>which is in </a:t>
            </a:r>
            <a:r>
              <a:rPr sz="2320" spc="-7" dirty="0">
                <a:solidFill>
                  <a:srgbClr val="3D2219"/>
                </a:solidFill>
                <a:latin typeface="Papyrus"/>
                <a:cs typeface="Papyrus"/>
              </a:rPr>
              <a:t>Data </a:t>
            </a:r>
            <a:r>
              <a:rPr sz="2320" dirty="0">
                <a:solidFill>
                  <a:srgbClr val="3D2219"/>
                </a:solidFill>
                <a:latin typeface="Papyrus"/>
                <a:cs typeface="Papyrus"/>
              </a:rPr>
              <a:t>node. </a:t>
            </a:r>
            <a:r>
              <a:rPr sz="2320" spc="-4" dirty="0">
                <a:solidFill>
                  <a:srgbClr val="3D2219"/>
                </a:solidFill>
                <a:latin typeface="Papyrus"/>
                <a:cs typeface="Papyrus"/>
              </a:rPr>
              <a:t>Here,  </a:t>
            </a:r>
            <a:r>
              <a:rPr sz="2320" spc="-7" dirty="0">
                <a:solidFill>
                  <a:srgbClr val="3D2219"/>
                </a:solidFill>
                <a:latin typeface="Papyrus"/>
                <a:cs typeface="Papyrus"/>
              </a:rPr>
              <a:t>the </a:t>
            </a:r>
            <a:r>
              <a:rPr sz="2320" spc="-4" dirty="0">
                <a:solidFill>
                  <a:srgbClr val="3D2219"/>
                </a:solidFill>
                <a:latin typeface="Papyrus"/>
                <a:cs typeface="Papyrus"/>
              </a:rPr>
              <a:t>query executes MapReduce job.</a:t>
            </a:r>
            <a:endParaRPr sz="2320">
              <a:latin typeface="Papyrus"/>
              <a:cs typeface="Papyrus"/>
            </a:endParaRPr>
          </a:p>
        </p:txBody>
      </p:sp>
    </p:spTree>
    <p:extLst>
      <p:ext uri="{BB962C8B-B14F-4D97-AF65-F5344CB8AC3E}">
        <p14:creationId xmlns:p14="http://schemas.microsoft.com/office/powerpoint/2010/main" val="157693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52688" y="1538586"/>
            <a:ext cx="65186" cy="56256"/>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3" name="object 3"/>
          <p:cNvSpPr/>
          <p:nvPr/>
        </p:nvSpPr>
        <p:spPr>
          <a:xfrm>
            <a:off x="2452688" y="2905720"/>
            <a:ext cx="65186" cy="56257"/>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3896915"/>
            <a:ext cx="65186" cy="56257"/>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p:nvPr/>
        </p:nvSpPr>
        <p:spPr>
          <a:xfrm>
            <a:off x="2452688" y="4888111"/>
            <a:ext cx="65186" cy="56257"/>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6" name="object 6"/>
          <p:cNvSpPr txBox="1"/>
          <p:nvPr/>
        </p:nvSpPr>
        <p:spPr>
          <a:xfrm>
            <a:off x="2750047" y="1370707"/>
            <a:ext cx="6860232" cy="4117479"/>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212965">
              <a:lnSpc>
                <a:spcPct val="100000"/>
              </a:lnSpc>
              <a:spcBef>
                <a:spcPts val="70"/>
              </a:spcBef>
            </a:pPr>
            <a:r>
              <a:rPr sz="2461" spc="-4" dirty="0">
                <a:solidFill>
                  <a:srgbClr val="3D2219"/>
                </a:solidFill>
                <a:latin typeface="Papyrus"/>
                <a:cs typeface="Papyrus"/>
              </a:rPr>
              <a:t>Metadata Ops- Meanwhile </a:t>
            </a:r>
            <a:r>
              <a:rPr sz="2461" spc="-7" dirty="0">
                <a:solidFill>
                  <a:srgbClr val="3D2219"/>
                </a:solidFill>
                <a:latin typeface="Papyrus"/>
                <a:cs typeface="Papyrus"/>
              </a:rPr>
              <a:t>in execution, </a:t>
            </a:r>
            <a:r>
              <a:rPr sz="2461" spc="-4" dirty="0">
                <a:solidFill>
                  <a:srgbClr val="3D2219"/>
                </a:solidFill>
                <a:latin typeface="Papyrus"/>
                <a:cs typeface="Papyrus"/>
              </a:rPr>
              <a:t>the  </a:t>
            </a:r>
            <a:r>
              <a:rPr sz="2461" spc="-7" dirty="0">
                <a:solidFill>
                  <a:srgbClr val="3D2219"/>
                </a:solidFill>
                <a:latin typeface="Papyrus"/>
                <a:cs typeface="Papyrus"/>
              </a:rPr>
              <a:t>execution </a:t>
            </a:r>
            <a:r>
              <a:rPr sz="2461" spc="-4" dirty="0">
                <a:solidFill>
                  <a:srgbClr val="3D2219"/>
                </a:solidFill>
                <a:latin typeface="Papyrus"/>
                <a:cs typeface="Papyrus"/>
              </a:rPr>
              <a:t>engine </a:t>
            </a:r>
            <a:r>
              <a:rPr sz="2461" dirty="0">
                <a:solidFill>
                  <a:srgbClr val="3D2219"/>
                </a:solidFill>
                <a:latin typeface="Papyrus"/>
                <a:cs typeface="Papyrus"/>
              </a:rPr>
              <a:t>can </a:t>
            </a:r>
            <a:r>
              <a:rPr sz="2461" spc="-7" dirty="0">
                <a:solidFill>
                  <a:srgbClr val="3D2219"/>
                </a:solidFill>
                <a:latin typeface="Papyrus"/>
                <a:cs typeface="Papyrus"/>
              </a:rPr>
              <a:t>execute </a:t>
            </a:r>
            <a:r>
              <a:rPr sz="2461" spc="-4" dirty="0">
                <a:solidFill>
                  <a:srgbClr val="3D2219"/>
                </a:solidFill>
                <a:latin typeface="Papyrus"/>
                <a:cs typeface="Papyrus"/>
              </a:rPr>
              <a:t>metadata </a:t>
            </a:r>
            <a:r>
              <a:rPr sz="2461" spc="-7" dirty="0">
                <a:solidFill>
                  <a:srgbClr val="3D2219"/>
                </a:solidFill>
                <a:latin typeface="Papyrus"/>
                <a:cs typeface="Papyrus"/>
              </a:rPr>
              <a:t>operations  </a:t>
            </a:r>
            <a:r>
              <a:rPr sz="2461" spc="-4" dirty="0">
                <a:solidFill>
                  <a:srgbClr val="3D2219"/>
                </a:solidFill>
                <a:latin typeface="Papyrus"/>
                <a:cs typeface="Papyrus"/>
              </a:rPr>
              <a:t>with</a:t>
            </a:r>
            <a:r>
              <a:rPr sz="2461" spc="-11" dirty="0">
                <a:solidFill>
                  <a:srgbClr val="3D2219"/>
                </a:solidFill>
                <a:latin typeface="Papyrus"/>
                <a:cs typeface="Papyrus"/>
              </a:rPr>
              <a:t> </a:t>
            </a:r>
            <a:r>
              <a:rPr sz="2461" spc="-4" dirty="0">
                <a:solidFill>
                  <a:srgbClr val="3D2219"/>
                </a:solidFill>
                <a:latin typeface="Papyrus"/>
                <a:cs typeface="Papyrus"/>
              </a:rPr>
              <a:t>Metastore.</a:t>
            </a:r>
            <a:endParaRPr sz="2461">
              <a:latin typeface="Papyrus"/>
              <a:cs typeface="Papyrus"/>
            </a:endParaRPr>
          </a:p>
          <a:p>
            <a:pPr marL="8929" marR="392892">
              <a:lnSpc>
                <a:spcPct val="100000"/>
              </a:lnSpc>
              <a:spcBef>
                <a:spcPts val="1898"/>
              </a:spcBef>
            </a:pPr>
            <a:r>
              <a:rPr sz="2461" spc="-4" dirty="0">
                <a:solidFill>
                  <a:srgbClr val="3D2219"/>
                </a:solidFill>
                <a:latin typeface="Papyrus"/>
                <a:cs typeface="Papyrus"/>
              </a:rPr>
              <a:t>Fetch Result- </a:t>
            </a:r>
            <a:r>
              <a:rPr sz="2461" dirty="0">
                <a:solidFill>
                  <a:srgbClr val="3D2219"/>
                </a:solidFill>
                <a:latin typeface="Papyrus"/>
                <a:cs typeface="Papyrus"/>
              </a:rPr>
              <a:t>The </a:t>
            </a:r>
            <a:r>
              <a:rPr sz="2461" spc="-7" dirty="0">
                <a:solidFill>
                  <a:srgbClr val="3D2219"/>
                </a:solidFill>
                <a:latin typeface="Papyrus"/>
                <a:cs typeface="Papyrus"/>
              </a:rPr>
              <a:t>execution </a:t>
            </a:r>
            <a:r>
              <a:rPr sz="2461" spc="-4" dirty="0">
                <a:solidFill>
                  <a:srgbClr val="3D2219"/>
                </a:solidFill>
                <a:latin typeface="Papyrus"/>
                <a:cs typeface="Papyrus"/>
              </a:rPr>
              <a:t>engine receives the  </a:t>
            </a:r>
            <a:r>
              <a:rPr sz="2461" spc="-7" dirty="0">
                <a:solidFill>
                  <a:srgbClr val="3D2219"/>
                </a:solidFill>
                <a:latin typeface="Papyrus"/>
                <a:cs typeface="Papyrus"/>
              </a:rPr>
              <a:t>results </a:t>
            </a:r>
            <a:r>
              <a:rPr sz="2461" spc="-4" dirty="0">
                <a:solidFill>
                  <a:srgbClr val="3D2219"/>
                </a:solidFill>
                <a:latin typeface="Papyrus"/>
                <a:cs typeface="Papyrus"/>
              </a:rPr>
              <a:t>from Data</a:t>
            </a:r>
            <a:r>
              <a:rPr sz="2461" spc="-11" dirty="0">
                <a:solidFill>
                  <a:srgbClr val="3D2219"/>
                </a:solidFill>
                <a:latin typeface="Papyrus"/>
                <a:cs typeface="Papyrus"/>
              </a:rPr>
              <a:t> </a:t>
            </a:r>
            <a:r>
              <a:rPr sz="2461" spc="-4" dirty="0">
                <a:solidFill>
                  <a:srgbClr val="3D2219"/>
                </a:solidFill>
                <a:latin typeface="Papyrus"/>
                <a:cs typeface="Papyrus"/>
              </a:rPr>
              <a:t>nodes.</a:t>
            </a:r>
            <a:endParaRPr sz="2461">
              <a:latin typeface="Papyrus"/>
              <a:cs typeface="Papyrus"/>
            </a:endParaRPr>
          </a:p>
          <a:p>
            <a:pPr marL="8929" marR="239307">
              <a:lnSpc>
                <a:spcPct val="100200"/>
              </a:lnSpc>
              <a:spcBef>
                <a:spcPts val="1891"/>
              </a:spcBef>
            </a:pPr>
            <a:r>
              <a:rPr sz="2461" dirty="0">
                <a:solidFill>
                  <a:srgbClr val="3D2219"/>
                </a:solidFill>
                <a:latin typeface="Papyrus"/>
                <a:cs typeface="Papyrus"/>
              </a:rPr>
              <a:t>Send </a:t>
            </a:r>
            <a:r>
              <a:rPr sz="2461" spc="-4" dirty="0">
                <a:solidFill>
                  <a:srgbClr val="3D2219"/>
                </a:solidFill>
                <a:latin typeface="Papyrus"/>
                <a:cs typeface="Papyrus"/>
              </a:rPr>
              <a:t>Results- The </a:t>
            </a:r>
            <a:r>
              <a:rPr sz="2461" spc="-7" dirty="0">
                <a:solidFill>
                  <a:srgbClr val="3D2219"/>
                </a:solidFill>
                <a:latin typeface="Papyrus"/>
                <a:cs typeface="Papyrus"/>
              </a:rPr>
              <a:t>execution </a:t>
            </a:r>
            <a:r>
              <a:rPr sz="2461" spc="-4" dirty="0">
                <a:solidFill>
                  <a:srgbClr val="3D2219"/>
                </a:solidFill>
                <a:latin typeface="Papyrus"/>
                <a:cs typeface="Papyrus"/>
              </a:rPr>
              <a:t>engine sends </a:t>
            </a:r>
            <a:r>
              <a:rPr sz="2461" dirty="0">
                <a:solidFill>
                  <a:srgbClr val="3D2219"/>
                </a:solidFill>
                <a:latin typeface="Papyrus"/>
                <a:cs typeface="Papyrus"/>
              </a:rPr>
              <a:t>those  </a:t>
            </a:r>
            <a:r>
              <a:rPr sz="2461" spc="-4" dirty="0">
                <a:solidFill>
                  <a:srgbClr val="3D2219"/>
                </a:solidFill>
                <a:latin typeface="Papyrus"/>
                <a:cs typeface="Papyrus"/>
              </a:rPr>
              <a:t>resultant values to the</a:t>
            </a:r>
            <a:r>
              <a:rPr sz="2461" spc="-21" dirty="0">
                <a:solidFill>
                  <a:srgbClr val="3D2219"/>
                </a:solidFill>
                <a:latin typeface="Papyrus"/>
                <a:cs typeface="Papyrus"/>
              </a:rPr>
              <a:t> </a:t>
            </a:r>
            <a:r>
              <a:rPr sz="2461" spc="-7" dirty="0">
                <a:solidFill>
                  <a:srgbClr val="3D2219"/>
                </a:solidFill>
                <a:latin typeface="Papyrus"/>
                <a:cs typeface="Papyrus"/>
              </a:rPr>
              <a:t>driver.</a:t>
            </a:r>
            <a:endParaRPr sz="2461">
              <a:latin typeface="Papyrus"/>
              <a:cs typeface="Papyrus"/>
            </a:endParaRPr>
          </a:p>
          <a:p>
            <a:pPr marL="8929" marR="3572">
              <a:lnSpc>
                <a:spcPct val="100200"/>
              </a:lnSpc>
              <a:spcBef>
                <a:spcPts val="1884"/>
              </a:spcBef>
            </a:pPr>
            <a:r>
              <a:rPr sz="2461" dirty="0">
                <a:solidFill>
                  <a:srgbClr val="3D2219"/>
                </a:solidFill>
                <a:latin typeface="Papyrus"/>
                <a:cs typeface="Papyrus"/>
              </a:rPr>
              <a:t>Send </a:t>
            </a:r>
            <a:r>
              <a:rPr sz="2461" spc="-4" dirty="0">
                <a:solidFill>
                  <a:srgbClr val="3D2219"/>
                </a:solidFill>
                <a:latin typeface="Papyrus"/>
                <a:cs typeface="Papyrus"/>
              </a:rPr>
              <a:t>Results- The </a:t>
            </a:r>
            <a:r>
              <a:rPr sz="2461" spc="-7" dirty="0">
                <a:solidFill>
                  <a:srgbClr val="3D2219"/>
                </a:solidFill>
                <a:latin typeface="Papyrus"/>
                <a:cs typeface="Papyrus"/>
              </a:rPr>
              <a:t>driver </a:t>
            </a:r>
            <a:r>
              <a:rPr sz="2461" spc="-4" dirty="0">
                <a:solidFill>
                  <a:srgbClr val="3D2219"/>
                </a:solidFill>
                <a:latin typeface="Papyrus"/>
                <a:cs typeface="Papyrus"/>
              </a:rPr>
              <a:t>sends the </a:t>
            </a:r>
            <a:r>
              <a:rPr sz="2461" spc="-7" dirty="0">
                <a:solidFill>
                  <a:srgbClr val="3D2219"/>
                </a:solidFill>
                <a:latin typeface="Papyrus"/>
                <a:cs typeface="Papyrus"/>
              </a:rPr>
              <a:t>results </a:t>
            </a:r>
            <a:r>
              <a:rPr sz="2461" spc="-4" dirty="0">
                <a:solidFill>
                  <a:srgbClr val="3D2219"/>
                </a:solidFill>
                <a:latin typeface="Papyrus"/>
                <a:cs typeface="Papyrus"/>
              </a:rPr>
              <a:t>to Hive  Interfaces.</a:t>
            </a:r>
            <a:endParaRPr sz="2461">
              <a:latin typeface="Papyrus"/>
              <a:cs typeface="Papyrus"/>
            </a:endParaRPr>
          </a:p>
        </p:txBody>
      </p:sp>
    </p:spTree>
    <p:extLst>
      <p:ext uri="{BB962C8B-B14F-4D97-AF65-F5344CB8AC3E}">
        <p14:creationId xmlns:p14="http://schemas.microsoft.com/office/powerpoint/2010/main" val="475678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38525" y="792956"/>
            <a:ext cx="5303341"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11" dirty="0"/>
              <a:t>Hive- </a:t>
            </a:r>
            <a:r>
              <a:rPr sz="5062" spc="-4" dirty="0"/>
              <a:t>Data</a:t>
            </a:r>
            <a:r>
              <a:rPr sz="5062" spc="-56" dirty="0"/>
              <a:t> </a:t>
            </a:r>
            <a:r>
              <a:rPr sz="5062" spc="-7" dirty="0"/>
              <a:t>Types</a:t>
            </a:r>
            <a:endParaRPr sz="5062"/>
          </a:p>
        </p:txBody>
      </p:sp>
      <p:sp>
        <p:nvSpPr>
          <p:cNvPr id="3" name="object 3"/>
          <p:cNvSpPr/>
          <p:nvPr/>
        </p:nvSpPr>
        <p:spPr>
          <a:xfrm>
            <a:off x="2705397" y="3563838"/>
            <a:ext cx="66973" cy="58043"/>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705397" y="4199631"/>
            <a:ext cx="66973" cy="58043"/>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p:nvPr/>
        </p:nvSpPr>
        <p:spPr>
          <a:xfrm>
            <a:off x="2705397" y="4835426"/>
            <a:ext cx="66973" cy="58043"/>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6" name="object 6"/>
          <p:cNvSpPr/>
          <p:nvPr/>
        </p:nvSpPr>
        <p:spPr>
          <a:xfrm>
            <a:off x="2705397" y="5471220"/>
            <a:ext cx="66973" cy="58043"/>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7" name="object 7"/>
          <p:cNvSpPr txBox="1">
            <a:spLocks noGrp="1"/>
          </p:cNvSpPr>
          <p:nvPr>
            <p:ph type="body" idx="1"/>
          </p:nvPr>
        </p:nvSpPr>
        <p:spPr>
          <a:prstGeom prst="rect">
            <a:avLst/>
          </a:prstGeom>
        </p:spPr>
        <p:txBody>
          <a:bodyPr vert="horz" wrap="square" lIns="0" tIns="172342"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391553" marR="3572" indent="-253594">
              <a:lnSpc>
                <a:spcPct val="100000"/>
              </a:lnSpc>
              <a:spcBef>
                <a:spcPts val="70"/>
              </a:spcBef>
            </a:pPr>
            <a:r>
              <a:rPr sz="2531" spc="-4" dirty="0"/>
              <a:t>All </a:t>
            </a:r>
            <a:r>
              <a:rPr sz="2531" spc="-7" dirty="0"/>
              <a:t>the </a:t>
            </a:r>
            <a:r>
              <a:rPr sz="2531" spc="-4" dirty="0"/>
              <a:t>data types in hive are </a:t>
            </a:r>
            <a:r>
              <a:rPr sz="2531" spc="-7" dirty="0"/>
              <a:t>classified </a:t>
            </a:r>
            <a:r>
              <a:rPr sz="2531" spc="-4" dirty="0"/>
              <a:t>into </a:t>
            </a:r>
            <a:r>
              <a:rPr sz="2531" spc="-7" dirty="0"/>
              <a:t>four  </a:t>
            </a:r>
            <a:r>
              <a:rPr sz="2531" spc="-4" dirty="0"/>
              <a:t>types</a:t>
            </a:r>
            <a:endParaRPr sz="2531"/>
          </a:p>
          <a:p>
            <a:pPr marL="391553" marR="4047683">
              <a:lnSpc>
                <a:spcPct val="164800"/>
              </a:lnSpc>
            </a:pPr>
            <a:r>
              <a:rPr sz="2531" spc="-4" dirty="0"/>
              <a:t>Column</a:t>
            </a:r>
            <a:r>
              <a:rPr sz="2531" spc="-56" dirty="0"/>
              <a:t> </a:t>
            </a:r>
            <a:r>
              <a:rPr sz="2531" spc="-7" dirty="0"/>
              <a:t>Types  </a:t>
            </a:r>
            <a:r>
              <a:rPr sz="2531" spc="-4" dirty="0"/>
              <a:t>Literals</a:t>
            </a:r>
            <a:endParaRPr sz="2531"/>
          </a:p>
          <a:p>
            <a:pPr marL="391553" marR="3890080">
              <a:lnSpc>
                <a:spcPct val="164600"/>
              </a:lnSpc>
              <a:spcBef>
                <a:spcPts val="7"/>
              </a:spcBef>
            </a:pPr>
            <a:r>
              <a:rPr sz="2531" spc="-4" dirty="0"/>
              <a:t>Null </a:t>
            </a:r>
            <a:r>
              <a:rPr sz="2531" spc="-7" dirty="0"/>
              <a:t>Values  </a:t>
            </a:r>
            <a:r>
              <a:rPr sz="2531" spc="-4" dirty="0"/>
              <a:t>Complex</a:t>
            </a:r>
            <a:r>
              <a:rPr sz="2531" spc="-49" dirty="0"/>
              <a:t> </a:t>
            </a:r>
            <a:r>
              <a:rPr sz="2531" spc="-7" dirty="0"/>
              <a:t>Types</a:t>
            </a:r>
            <a:endParaRPr sz="2531"/>
          </a:p>
        </p:txBody>
      </p:sp>
    </p:spTree>
    <p:extLst>
      <p:ext uri="{BB962C8B-B14F-4D97-AF65-F5344CB8AC3E}">
        <p14:creationId xmlns:p14="http://schemas.microsoft.com/office/powerpoint/2010/main" val="1223278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51088" y="792956"/>
            <a:ext cx="4285357"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7" dirty="0"/>
              <a:t>Column</a:t>
            </a:r>
            <a:r>
              <a:rPr sz="5062" spc="-60" dirty="0"/>
              <a:t> </a:t>
            </a:r>
            <a:r>
              <a:rPr sz="5062" spc="-4" dirty="0"/>
              <a:t>Types</a:t>
            </a:r>
            <a:endParaRPr sz="5062"/>
          </a:p>
        </p:txBody>
      </p:sp>
      <p:sp>
        <p:nvSpPr>
          <p:cNvPr id="3" name="object 3"/>
          <p:cNvSpPr/>
          <p:nvPr/>
        </p:nvSpPr>
        <p:spPr>
          <a:xfrm>
            <a:off x="2452688" y="2619970"/>
            <a:ext cx="56256" cy="48220"/>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4439841"/>
            <a:ext cx="56256" cy="48220"/>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p:nvPr/>
        </p:nvSpPr>
        <p:spPr>
          <a:xfrm>
            <a:off x="2707184" y="2474416"/>
            <a:ext cx="6996410" cy="3123605"/>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282168">
              <a:lnSpc>
                <a:spcPct val="99900"/>
              </a:lnSpc>
              <a:spcBef>
                <a:spcPts val="70"/>
              </a:spcBef>
            </a:pPr>
            <a:r>
              <a:rPr sz="2109" spc="-4" dirty="0">
                <a:solidFill>
                  <a:srgbClr val="3D2219"/>
                </a:solidFill>
                <a:latin typeface="Papyrus"/>
                <a:cs typeface="Papyrus"/>
              </a:rPr>
              <a:t>Integral </a:t>
            </a:r>
            <a:r>
              <a:rPr sz="2109" spc="-7" dirty="0">
                <a:solidFill>
                  <a:srgbClr val="3D2219"/>
                </a:solidFill>
                <a:latin typeface="Papyrus"/>
                <a:cs typeface="Papyrus"/>
              </a:rPr>
              <a:t>Types </a:t>
            </a:r>
            <a:r>
              <a:rPr sz="2109" dirty="0">
                <a:solidFill>
                  <a:srgbClr val="3D2219"/>
                </a:solidFill>
                <a:latin typeface="Papyrus"/>
                <a:cs typeface="Papyrus"/>
              </a:rPr>
              <a:t>- </a:t>
            </a:r>
            <a:r>
              <a:rPr sz="2109" spc="-4" dirty="0">
                <a:solidFill>
                  <a:srgbClr val="3D2219"/>
                </a:solidFill>
                <a:latin typeface="Papyrus"/>
                <a:cs typeface="Papyrus"/>
              </a:rPr>
              <a:t>Integer </a:t>
            </a:r>
            <a:r>
              <a:rPr sz="2109" spc="-7" dirty="0">
                <a:solidFill>
                  <a:srgbClr val="3D2219"/>
                </a:solidFill>
                <a:latin typeface="Papyrus"/>
                <a:cs typeface="Papyrus"/>
              </a:rPr>
              <a:t>type data </a:t>
            </a:r>
            <a:r>
              <a:rPr sz="2109" spc="-4" dirty="0">
                <a:solidFill>
                  <a:srgbClr val="3D2219"/>
                </a:solidFill>
                <a:latin typeface="Papyrus"/>
                <a:cs typeface="Papyrus"/>
              </a:rPr>
              <a:t>can </a:t>
            </a:r>
            <a:r>
              <a:rPr sz="2109" spc="-7" dirty="0">
                <a:solidFill>
                  <a:srgbClr val="3D2219"/>
                </a:solidFill>
                <a:latin typeface="Papyrus"/>
                <a:cs typeface="Papyrus"/>
              </a:rPr>
              <a:t>be </a:t>
            </a:r>
            <a:r>
              <a:rPr sz="2109" spc="-4" dirty="0">
                <a:solidFill>
                  <a:srgbClr val="3D2219"/>
                </a:solidFill>
                <a:latin typeface="Papyrus"/>
                <a:cs typeface="Papyrus"/>
              </a:rPr>
              <a:t>specified using  </a:t>
            </a:r>
            <a:r>
              <a:rPr sz="2109" spc="-7" dirty="0">
                <a:solidFill>
                  <a:srgbClr val="3D2219"/>
                </a:solidFill>
                <a:latin typeface="Papyrus"/>
                <a:cs typeface="Papyrus"/>
              </a:rPr>
              <a:t>integral data </a:t>
            </a:r>
            <a:r>
              <a:rPr sz="2109" spc="-4" dirty="0">
                <a:solidFill>
                  <a:srgbClr val="3D2219"/>
                </a:solidFill>
                <a:latin typeface="Papyrus"/>
                <a:cs typeface="Papyrus"/>
              </a:rPr>
              <a:t>types, </a:t>
            </a:r>
            <a:r>
              <a:rPr sz="2109" dirty="0">
                <a:solidFill>
                  <a:srgbClr val="3D2219"/>
                </a:solidFill>
                <a:latin typeface="Papyrus"/>
                <a:cs typeface="Papyrus"/>
              </a:rPr>
              <a:t>INT. </a:t>
            </a:r>
            <a:r>
              <a:rPr sz="2109" spc="-7" dirty="0">
                <a:solidFill>
                  <a:srgbClr val="3D2219"/>
                </a:solidFill>
                <a:latin typeface="Papyrus"/>
                <a:cs typeface="Papyrus"/>
              </a:rPr>
              <a:t>When the data </a:t>
            </a:r>
            <a:r>
              <a:rPr sz="2109" spc="-4" dirty="0">
                <a:solidFill>
                  <a:srgbClr val="3D2219"/>
                </a:solidFill>
                <a:latin typeface="Papyrus"/>
                <a:cs typeface="Papyrus"/>
              </a:rPr>
              <a:t>range </a:t>
            </a:r>
            <a:r>
              <a:rPr sz="2109" spc="-7" dirty="0">
                <a:solidFill>
                  <a:srgbClr val="3D2219"/>
                </a:solidFill>
                <a:latin typeface="Papyrus"/>
                <a:cs typeface="Papyrus"/>
              </a:rPr>
              <a:t>exceeds the  range of </a:t>
            </a:r>
            <a:r>
              <a:rPr sz="2109" dirty="0">
                <a:solidFill>
                  <a:srgbClr val="3D2219"/>
                </a:solidFill>
                <a:latin typeface="Papyrus"/>
                <a:cs typeface="Papyrus"/>
              </a:rPr>
              <a:t>INT, </a:t>
            </a:r>
            <a:r>
              <a:rPr sz="2109" spc="-4" dirty="0">
                <a:solidFill>
                  <a:srgbClr val="3D2219"/>
                </a:solidFill>
                <a:latin typeface="Papyrus"/>
                <a:cs typeface="Papyrus"/>
              </a:rPr>
              <a:t>you need to use </a:t>
            </a:r>
            <a:r>
              <a:rPr sz="2109" dirty="0">
                <a:solidFill>
                  <a:srgbClr val="3D2219"/>
                </a:solidFill>
                <a:latin typeface="Papyrus"/>
                <a:cs typeface="Papyrus"/>
              </a:rPr>
              <a:t>BIGINT </a:t>
            </a:r>
            <a:r>
              <a:rPr sz="2109" spc="-4" dirty="0">
                <a:solidFill>
                  <a:srgbClr val="3D2219"/>
                </a:solidFill>
                <a:latin typeface="Papyrus"/>
                <a:cs typeface="Papyrus"/>
              </a:rPr>
              <a:t>and if the </a:t>
            </a:r>
            <a:r>
              <a:rPr sz="2109" spc="-7" dirty="0">
                <a:solidFill>
                  <a:srgbClr val="3D2219"/>
                </a:solidFill>
                <a:latin typeface="Papyrus"/>
                <a:cs typeface="Papyrus"/>
              </a:rPr>
              <a:t>data  range </a:t>
            </a:r>
            <a:r>
              <a:rPr sz="2109" spc="-4" dirty="0">
                <a:solidFill>
                  <a:srgbClr val="3D2219"/>
                </a:solidFill>
                <a:latin typeface="Papyrus"/>
                <a:cs typeface="Papyrus"/>
              </a:rPr>
              <a:t>is smaller </a:t>
            </a:r>
            <a:r>
              <a:rPr sz="2109" spc="-7" dirty="0">
                <a:solidFill>
                  <a:srgbClr val="3D2219"/>
                </a:solidFill>
                <a:latin typeface="Papyrus"/>
                <a:cs typeface="Papyrus"/>
              </a:rPr>
              <a:t>than the </a:t>
            </a:r>
            <a:r>
              <a:rPr sz="2109" dirty="0">
                <a:solidFill>
                  <a:srgbClr val="3D2219"/>
                </a:solidFill>
                <a:latin typeface="Papyrus"/>
                <a:cs typeface="Papyrus"/>
              </a:rPr>
              <a:t>INT, </a:t>
            </a:r>
            <a:r>
              <a:rPr sz="2109" spc="-7" dirty="0">
                <a:solidFill>
                  <a:srgbClr val="3D2219"/>
                </a:solidFill>
                <a:latin typeface="Papyrus"/>
                <a:cs typeface="Papyrus"/>
              </a:rPr>
              <a:t>you </a:t>
            </a:r>
            <a:r>
              <a:rPr sz="2109" spc="-4" dirty="0">
                <a:solidFill>
                  <a:srgbClr val="3D2219"/>
                </a:solidFill>
                <a:latin typeface="Papyrus"/>
                <a:cs typeface="Papyrus"/>
              </a:rPr>
              <a:t>use SMALLINT.  </a:t>
            </a:r>
            <a:r>
              <a:rPr sz="2109" dirty="0">
                <a:solidFill>
                  <a:srgbClr val="3D2219"/>
                </a:solidFill>
                <a:latin typeface="Papyrus"/>
                <a:cs typeface="Papyrus"/>
              </a:rPr>
              <a:t>TINYINT </a:t>
            </a:r>
            <a:r>
              <a:rPr sz="2109" spc="-4" dirty="0">
                <a:solidFill>
                  <a:srgbClr val="3D2219"/>
                </a:solidFill>
                <a:latin typeface="Papyrus"/>
                <a:cs typeface="Papyrus"/>
              </a:rPr>
              <a:t>is smaller </a:t>
            </a:r>
            <a:r>
              <a:rPr sz="2109" spc="-7" dirty="0">
                <a:solidFill>
                  <a:srgbClr val="3D2219"/>
                </a:solidFill>
                <a:latin typeface="Papyrus"/>
                <a:cs typeface="Papyrus"/>
              </a:rPr>
              <a:t>than</a:t>
            </a:r>
            <a:r>
              <a:rPr sz="2109" spc="-25" dirty="0">
                <a:solidFill>
                  <a:srgbClr val="3D2219"/>
                </a:solidFill>
                <a:latin typeface="Papyrus"/>
                <a:cs typeface="Papyrus"/>
              </a:rPr>
              <a:t> </a:t>
            </a:r>
            <a:r>
              <a:rPr sz="2109" spc="-4" dirty="0">
                <a:solidFill>
                  <a:srgbClr val="3D2219"/>
                </a:solidFill>
                <a:latin typeface="Papyrus"/>
                <a:cs typeface="Papyrus"/>
              </a:rPr>
              <a:t>SMALLINT.</a:t>
            </a:r>
            <a:endParaRPr sz="2109">
              <a:latin typeface="Papyrus"/>
              <a:cs typeface="Papyrus"/>
            </a:endParaRPr>
          </a:p>
          <a:p>
            <a:pPr marL="8929" marR="3572">
              <a:lnSpc>
                <a:spcPct val="99900"/>
              </a:lnSpc>
              <a:spcBef>
                <a:spcPts val="1691"/>
              </a:spcBef>
            </a:pPr>
            <a:r>
              <a:rPr sz="2109" spc="-4" dirty="0">
                <a:solidFill>
                  <a:srgbClr val="3D2219"/>
                </a:solidFill>
                <a:latin typeface="Papyrus"/>
                <a:cs typeface="Papyrus"/>
              </a:rPr>
              <a:t>String </a:t>
            </a:r>
            <a:r>
              <a:rPr sz="2109" spc="-7" dirty="0">
                <a:solidFill>
                  <a:srgbClr val="3D2219"/>
                </a:solidFill>
                <a:latin typeface="Papyrus"/>
                <a:cs typeface="Papyrus"/>
              </a:rPr>
              <a:t>Types </a:t>
            </a:r>
            <a:r>
              <a:rPr sz="2109" dirty="0">
                <a:solidFill>
                  <a:srgbClr val="3D2219"/>
                </a:solidFill>
                <a:latin typeface="Papyrus"/>
                <a:cs typeface="Papyrus"/>
              </a:rPr>
              <a:t>- </a:t>
            </a:r>
            <a:r>
              <a:rPr sz="2109" spc="-7" dirty="0">
                <a:solidFill>
                  <a:srgbClr val="3D2219"/>
                </a:solidFill>
                <a:latin typeface="Papyrus"/>
                <a:cs typeface="Papyrus"/>
              </a:rPr>
              <a:t>String </a:t>
            </a:r>
            <a:r>
              <a:rPr sz="2109" spc="-4" dirty="0">
                <a:solidFill>
                  <a:srgbClr val="3D2219"/>
                </a:solidFill>
                <a:latin typeface="Papyrus"/>
                <a:cs typeface="Papyrus"/>
              </a:rPr>
              <a:t>type </a:t>
            </a:r>
            <a:r>
              <a:rPr sz="2109" spc="-7" dirty="0">
                <a:solidFill>
                  <a:srgbClr val="3D2219"/>
                </a:solidFill>
                <a:latin typeface="Papyrus"/>
                <a:cs typeface="Papyrus"/>
              </a:rPr>
              <a:t>data </a:t>
            </a:r>
            <a:r>
              <a:rPr sz="2109" spc="-4" dirty="0">
                <a:solidFill>
                  <a:srgbClr val="3D2219"/>
                </a:solidFill>
                <a:latin typeface="Papyrus"/>
                <a:cs typeface="Papyrus"/>
              </a:rPr>
              <a:t>types can </a:t>
            </a:r>
            <a:r>
              <a:rPr sz="2109" spc="-7" dirty="0">
                <a:solidFill>
                  <a:srgbClr val="3D2219"/>
                </a:solidFill>
                <a:latin typeface="Papyrus"/>
                <a:cs typeface="Papyrus"/>
              </a:rPr>
              <a:t>be </a:t>
            </a:r>
            <a:r>
              <a:rPr sz="2109" spc="-4" dirty="0">
                <a:solidFill>
                  <a:srgbClr val="3D2219"/>
                </a:solidFill>
                <a:latin typeface="Papyrus"/>
                <a:cs typeface="Papyrus"/>
              </a:rPr>
              <a:t>specified using  single </a:t>
            </a:r>
            <a:r>
              <a:rPr sz="2109" spc="-7" dirty="0">
                <a:solidFill>
                  <a:srgbClr val="3D2219"/>
                </a:solidFill>
                <a:latin typeface="Papyrus"/>
                <a:cs typeface="Papyrus"/>
              </a:rPr>
              <a:t>quotes </a:t>
            </a:r>
            <a:r>
              <a:rPr sz="2109" spc="-4" dirty="0">
                <a:solidFill>
                  <a:srgbClr val="3D2219"/>
                </a:solidFill>
                <a:latin typeface="Papyrus"/>
                <a:cs typeface="Papyrus"/>
              </a:rPr>
              <a:t>(' </a:t>
            </a:r>
            <a:r>
              <a:rPr sz="2109" spc="-7" dirty="0">
                <a:solidFill>
                  <a:srgbClr val="3D2219"/>
                </a:solidFill>
                <a:latin typeface="Papyrus"/>
                <a:cs typeface="Papyrus"/>
              </a:rPr>
              <a:t>') or double </a:t>
            </a:r>
            <a:r>
              <a:rPr sz="2109" spc="-4" dirty="0">
                <a:solidFill>
                  <a:srgbClr val="3D2219"/>
                </a:solidFill>
                <a:latin typeface="Papyrus"/>
                <a:cs typeface="Papyrus"/>
              </a:rPr>
              <a:t>quotes (" "). </a:t>
            </a:r>
            <a:r>
              <a:rPr sz="2109" dirty="0">
                <a:solidFill>
                  <a:srgbClr val="3D2219"/>
                </a:solidFill>
                <a:latin typeface="Papyrus"/>
                <a:cs typeface="Papyrus"/>
              </a:rPr>
              <a:t>It </a:t>
            </a:r>
            <a:r>
              <a:rPr sz="2109" spc="-4" dirty="0">
                <a:solidFill>
                  <a:srgbClr val="3D2219"/>
                </a:solidFill>
                <a:latin typeface="Papyrus"/>
                <a:cs typeface="Papyrus"/>
              </a:rPr>
              <a:t>contains two </a:t>
            </a:r>
            <a:r>
              <a:rPr sz="2109" spc="-7" dirty="0">
                <a:solidFill>
                  <a:srgbClr val="3D2219"/>
                </a:solidFill>
                <a:latin typeface="Papyrus"/>
                <a:cs typeface="Papyrus"/>
              </a:rPr>
              <a:t>data  </a:t>
            </a:r>
            <a:r>
              <a:rPr sz="2109" spc="-4" dirty="0">
                <a:solidFill>
                  <a:srgbClr val="3D2219"/>
                </a:solidFill>
                <a:latin typeface="Papyrus"/>
                <a:cs typeface="Papyrus"/>
              </a:rPr>
              <a:t>types: VARCHAR and CHAR. Hive follows </a:t>
            </a:r>
            <a:r>
              <a:rPr sz="2109" spc="-7" dirty="0">
                <a:solidFill>
                  <a:srgbClr val="3D2219"/>
                </a:solidFill>
                <a:latin typeface="Papyrus"/>
                <a:cs typeface="Papyrus"/>
              </a:rPr>
              <a:t>C-types  </a:t>
            </a:r>
            <a:r>
              <a:rPr sz="2109" spc="-4" dirty="0">
                <a:solidFill>
                  <a:srgbClr val="3D2219"/>
                </a:solidFill>
                <a:latin typeface="Papyrus"/>
                <a:cs typeface="Papyrus"/>
              </a:rPr>
              <a:t>escape</a:t>
            </a:r>
            <a:r>
              <a:rPr sz="2109" spc="-18" dirty="0">
                <a:solidFill>
                  <a:srgbClr val="3D2219"/>
                </a:solidFill>
                <a:latin typeface="Papyrus"/>
                <a:cs typeface="Papyrus"/>
              </a:rPr>
              <a:t> </a:t>
            </a:r>
            <a:r>
              <a:rPr sz="2109" spc="-7" dirty="0">
                <a:solidFill>
                  <a:srgbClr val="3D2219"/>
                </a:solidFill>
                <a:latin typeface="Papyrus"/>
                <a:cs typeface="Papyrus"/>
              </a:rPr>
              <a:t>characters.</a:t>
            </a:r>
            <a:endParaRPr sz="2109">
              <a:latin typeface="Papyrus"/>
              <a:cs typeface="Papyrus"/>
            </a:endParaRPr>
          </a:p>
        </p:txBody>
      </p:sp>
    </p:spTree>
    <p:extLst>
      <p:ext uri="{BB962C8B-B14F-4D97-AF65-F5344CB8AC3E}">
        <p14:creationId xmlns:p14="http://schemas.microsoft.com/office/powerpoint/2010/main" val="1921703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0"/>
            <a:ext cx="9142214" cy="6857107"/>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3" name="object 3"/>
          <p:cNvSpPr/>
          <p:nvPr/>
        </p:nvSpPr>
        <p:spPr>
          <a:xfrm>
            <a:off x="2452688" y="3008411"/>
            <a:ext cx="51791" cy="44648"/>
          </a:xfrm>
          <a:prstGeom prst="rect">
            <a:avLst/>
          </a:prstGeom>
          <a:blipFill>
            <a:blip r:embed="rId3"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3804940"/>
            <a:ext cx="51791" cy="44648"/>
          </a:xfrm>
          <a:prstGeom prst="rect">
            <a:avLst/>
          </a:prstGeom>
          <a:blipFill>
            <a:blip r:embed="rId3"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p:nvPr/>
        </p:nvSpPr>
        <p:spPr>
          <a:xfrm>
            <a:off x="2452688" y="4901506"/>
            <a:ext cx="51791" cy="44648"/>
          </a:xfrm>
          <a:prstGeom prst="rect">
            <a:avLst/>
          </a:prstGeom>
          <a:blipFill>
            <a:blip r:embed="rId3"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6" name="object 6"/>
          <p:cNvSpPr txBox="1"/>
          <p:nvPr/>
        </p:nvSpPr>
        <p:spPr>
          <a:xfrm>
            <a:off x="2687539" y="1476077"/>
            <a:ext cx="7037933" cy="3906738"/>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20984">
              <a:lnSpc>
                <a:spcPct val="100000"/>
              </a:lnSpc>
              <a:spcBef>
                <a:spcPts val="70"/>
              </a:spcBef>
            </a:pPr>
            <a:r>
              <a:rPr sz="1969" spc="-4" dirty="0">
                <a:solidFill>
                  <a:srgbClr val="3D2219"/>
                </a:solidFill>
                <a:latin typeface="Papyrus"/>
                <a:cs typeface="Papyrus"/>
              </a:rPr>
              <a:t>Timestamp </a:t>
            </a:r>
            <a:r>
              <a:rPr sz="1969" dirty="0">
                <a:solidFill>
                  <a:srgbClr val="3D2219"/>
                </a:solidFill>
                <a:latin typeface="Papyrus"/>
                <a:cs typeface="Papyrus"/>
              </a:rPr>
              <a:t>- It </a:t>
            </a:r>
            <a:r>
              <a:rPr sz="1969" spc="-7" dirty="0">
                <a:solidFill>
                  <a:srgbClr val="3D2219"/>
                </a:solidFill>
                <a:latin typeface="Papyrus"/>
                <a:cs typeface="Papyrus"/>
              </a:rPr>
              <a:t>supports traditional UNIX </a:t>
            </a:r>
            <a:r>
              <a:rPr sz="1969" spc="-4" dirty="0">
                <a:solidFill>
                  <a:srgbClr val="3D2219"/>
                </a:solidFill>
                <a:latin typeface="Papyrus"/>
                <a:cs typeface="Papyrus"/>
              </a:rPr>
              <a:t>timestamp with </a:t>
            </a:r>
            <a:r>
              <a:rPr sz="1969" spc="-7" dirty="0">
                <a:solidFill>
                  <a:srgbClr val="3D2219"/>
                </a:solidFill>
                <a:latin typeface="Papyrus"/>
                <a:cs typeface="Papyrus"/>
              </a:rPr>
              <a:t>optional  nanosecond </a:t>
            </a:r>
            <a:r>
              <a:rPr sz="1969" spc="-4" dirty="0">
                <a:solidFill>
                  <a:srgbClr val="3D2219"/>
                </a:solidFill>
                <a:latin typeface="Papyrus"/>
                <a:cs typeface="Papyrus"/>
              </a:rPr>
              <a:t>precision. It </a:t>
            </a:r>
            <a:r>
              <a:rPr sz="1969" spc="-7" dirty="0">
                <a:solidFill>
                  <a:srgbClr val="3D2219"/>
                </a:solidFill>
                <a:latin typeface="Papyrus"/>
                <a:cs typeface="Papyrus"/>
              </a:rPr>
              <a:t>supports </a:t>
            </a:r>
            <a:r>
              <a:rPr sz="1969" spc="-4" dirty="0">
                <a:solidFill>
                  <a:srgbClr val="3D2219"/>
                </a:solidFill>
                <a:latin typeface="Papyrus"/>
                <a:cs typeface="Papyrus"/>
              </a:rPr>
              <a:t>java.sql.Timestamp format  “YYYY-MM-DD </a:t>
            </a:r>
            <a:r>
              <a:rPr sz="1969" spc="-7" dirty="0">
                <a:solidFill>
                  <a:srgbClr val="3D2219"/>
                </a:solidFill>
                <a:latin typeface="Papyrus"/>
                <a:cs typeface="Papyrus"/>
              </a:rPr>
              <a:t>HH:MM:SS.fffffffff” </a:t>
            </a:r>
            <a:r>
              <a:rPr sz="1969" spc="-4" dirty="0">
                <a:solidFill>
                  <a:srgbClr val="3D2219"/>
                </a:solidFill>
                <a:latin typeface="Papyrus"/>
                <a:cs typeface="Papyrus"/>
              </a:rPr>
              <a:t>and format </a:t>
            </a:r>
            <a:r>
              <a:rPr sz="1969" dirty="0">
                <a:solidFill>
                  <a:srgbClr val="3D2219"/>
                </a:solidFill>
                <a:latin typeface="Papyrus"/>
                <a:cs typeface="Papyrus"/>
              </a:rPr>
              <a:t>“yyyy-mm-  </a:t>
            </a:r>
            <a:r>
              <a:rPr sz="1969" spc="-4" dirty="0">
                <a:solidFill>
                  <a:srgbClr val="3D2219"/>
                </a:solidFill>
                <a:latin typeface="Papyrus"/>
                <a:cs typeface="Papyrus"/>
              </a:rPr>
              <a:t>dd</a:t>
            </a:r>
            <a:r>
              <a:rPr sz="1969" spc="-14" dirty="0">
                <a:solidFill>
                  <a:srgbClr val="3D2219"/>
                </a:solidFill>
                <a:latin typeface="Papyrus"/>
                <a:cs typeface="Papyrus"/>
              </a:rPr>
              <a:t> </a:t>
            </a:r>
            <a:r>
              <a:rPr sz="1969" spc="-7" dirty="0">
                <a:solidFill>
                  <a:srgbClr val="3D2219"/>
                </a:solidFill>
                <a:latin typeface="Papyrus"/>
                <a:cs typeface="Papyrus"/>
              </a:rPr>
              <a:t>hh:mm:ss.ffffffffff”.</a:t>
            </a:r>
            <a:endParaRPr sz="1969">
              <a:latin typeface="Papyrus"/>
              <a:cs typeface="Papyrus"/>
            </a:endParaRPr>
          </a:p>
          <a:p>
            <a:pPr marL="8929" marR="143316">
              <a:lnSpc>
                <a:spcPct val="100000"/>
              </a:lnSpc>
              <a:spcBef>
                <a:spcPts val="1540"/>
              </a:spcBef>
            </a:pPr>
            <a:r>
              <a:rPr sz="1969" spc="-4" dirty="0">
                <a:solidFill>
                  <a:srgbClr val="3D2219"/>
                </a:solidFill>
                <a:latin typeface="Papyrus"/>
                <a:cs typeface="Papyrus"/>
              </a:rPr>
              <a:t>Dates </a:t>
            </a:r>
            <a:r>
              <a:rPr sz="1969" dirty="0">
                <a:solidFill>
                  <a:srgbClr val="3D2219"/>
                </a:solidFill>
                <a:latin typeface="Papyrus"/>
                <a:cs typeface="Papyrus"/>
              </a:rPr>
              <a:t>- </a:t>
            </a:r>
            <a:r>
              <a:rPr sz="1969" spc="-4" dirty="0">
                <a:solidFill>
                  <a:srgbClr val="3D2219"/>
                </a:solidFill>
                <a:latin typeface="Papyrus"/>
                <a:cs typeface="Papyrus"/>
              </a:rPr>
              <a:t>DATE values are described </a:t>
            </a:r>
            <a:r>
              <a:rPr sz="1969" dirty="0">
                <a:solidFill>
                  <a:srgbClr val="3D2219"/>
                </a:solidFill>
                <a:latin typeface="Papyrus"/>
                <a:cs typeface="Papyrus"/>
              </a:rPr>
              <a:t>in </a:t>
            </a:r>
            <a:r>
              <a:rPr sz="1969" spc="-7" dirty="0">
                <a:solidFill>
                  <a:srgbClr val="3D2219"/>
                </a:solidFill>
                <a:latin typeface="Papyrus"/>
                <a:cs typeface="Papyrus"/>
              </a:rPr>
              <a:t>year/month/day </a:t>
            </a:r>
            <a:r>
              <a:rPr sz="1969" spc="-4" dirty="0">
                <a:solidFill>
                  <a:srgbClr val="3D2219"/>
                </a:solidFill>
                <a:latin typeface="Papyrus"/>
                <a:cs typeface="Papyrus"/>
              </a:rPr>
              <a:t>format  </a:t>
            </a:r>
            <a:r>
              <a:rPr sz="1969" dirty="0">
                <a:solidFill>
                  <a:srgbClr val="3D2219"/>
                </a:solidFill>
                <a:latin typeface="Papyrus"/>
                <a:cs typeface="Papyrus"/>
              </a:rPr>
              <a:t>in </a:t>
            </a:r>
            <a:r>
              <a:rPr sz="1969" spc="-4" dirty="0">
                <a:solidFill>
                  <a:srgbClr val="3D2219"/>
                </a:solidFill>
                <a:latin typeface="Papyrus"/>
                <a:cs typeface="Papyrus"/>
              </a:rPr>
              <a:t>the </a:t>
            </a:r>
            <a:r>
              <a:rPr sz="1969" spc="-7" dirty="0">
                <a:solidFill>
                  <a:srgbClr val="3D2219"/>
                </a:solidFill>
                <a:latin typeface="Papyrus"/>
                <a:cs typeface="Papyrus"/>
              </a:rPr>
              <a:t>form</a:t>
            </a:r>
            <a:r>
              <a:rPr sz="1969" spc="-4" dirty="0">
                <a:solidFill>
                  <a:srgbClr val="3D2219"/>
                </a:solidFill>
                <a:latin typeface="Papyrus"/>
                <a:cs typeface="Papyrus"/>
              </a:rPr>
              <a:t> {{YYYY-MM-DD}}.</a:t>
            </a:r>
            <a:endParaRPr sz="1969">
              <a:latin typeface="Papyrus"/>
              <a:cs typeface="Papyrus"/>
            </a:endParaRPr>
          </a:p>
          <a:p>
            <a:pPr marL="8929" marR="635325" algn="just">
              <a:lnSpc>
                <a:spcPct val="100000"/>
              </a:lnSpc>
              <a:spcBef>
                <a:spcPts val="1547"/>
              </a:spcBef>
            </a:pPr>
            <a:r>
              <a:rPr sz="1969" spc="-4" dirty="0">
                <a:solidFill>
                  <a:srgbClr val="3D2219"/>
                </a:solidFill>
                <a:latin typeface="Papyrus"/>
                <a:cs typeface="Papyrus"/>
              </a:rPr>
              <a:t>Decimals </a:t>
            </a:r>
            <a:r>
              <a:rPr sz="1969" spc="-7" dirty="0">
                <a:solidFill>
                  <a:srgbClr val="3D2219"/>
                </a:solidFill>
                <a:latin typeface="Papyrus"/>
                <a:cs typeface="Papyrus"/>
              </a:rPr>
              <a:t>-The DECIMAL </a:t>
            </a:r>
            <a:r>
              <a:rPr sz="1969" spc="-4" dirty="0">
                <a:solidFill>
                  <a:srgbClr val="3D2219"/>
                </a:solidFill>
                <a:latin typeface="Papyrus"/>
                <a:cs typeface="Papyrus"/>
              </a:rPr>
              <a:t>type </a:t>
            </a:r>
            <a:r>
              <a:rPr sz="1969" dirty="0">
                <a:solidFill>
                  <a:srgbClr val="3D2219"/>
                </a:solidFill>
                <a:latin typeface="Papyrus"/>
                <a:cs typeface="Papyrus"/>
              </a:rPr>
              <a:t>in </a:t>
            </a:r>
            <a:r>
              <a:rPr sz="1969" spc="-7" dirty="0">
                <a:solidFill>
                  <a:srgbClr val="3D2219"/>
                </a:solidFill>
                <a:latin typeface="Papyrus"/>
                <a:cs typeface="Papyrus"/>
              </a:rPr>
              <a:t>Hive </a:t>
            </a:r>
            <a:r>
              <a:rPr sz="1969" dirty="0">
                <a:solidFill>
                  <a:srgbClr val="3D2219"/>
                </a:solidFill>
                <a:latin typeface="Papyrus"/>
                <a:cs typeface="Papyrus"/>
              </a:rPr>
              <a:t>is as </a:t>
            </a:r>
            <a:r>
              <a:rPr sz="1969" spc="-4" dirty="0">
                <a:solidFill>
                  <a:srgbClr val="3D2219"/>
                </a:solidFill>
                <a:latin typeface="Papyrus"/>
                <a:cs typeface="Papyrus"/>
              </a:rPr>
              <a:t>same as Big  Decimal format of Java. </a:t>
            </a:r>
            <a:r>
              <a:rPr sz="1969" dirty="0">
                <a:solidFill>
                  <a:srgbClr val="3D2219"/>
                </a:solidFill>
                <a:latin typeface="Papyrus"/>
                <a:cs typeface="Papyrus"/>
              </a:rPr>
              <a:t>It is </a:t>
            </a:r>
            <a:r>
              <a:rPr sz="1969" spc="-4" dirty="0">
                <a:solidFill>
                  <a:srgbClr val="3D2219"/>
                </a:solidFill>
                <a:latin typeface="Papyrus"/>
                <a:cs typeface="Papyrus"/>
              </a:rPr>
              <a:t>used </a:t>
            </a:r>
            <a:r>
              <a:rPr sz="1969" spc="-7" dirty="0">
                <a:solidFill>
                  <a:srgbClr val="3D2219"/>
                </a:solidFill>
                <a:latin typeface="Papyrus"/>
                <a:cs typeface="Papyrus"/>
              </a:rPr>
              <a:t>for </a:t>
            </a:r>
            <a:r>
              <a:rPr sz="1969" spc="-4" dirty="0">
                <a:solidFill>
                  <a:srgbClr val="3D2219"/>
                </a:solidFill>
                <a:latin typeface="Papyrus"/>
                <a:cs typeface="Papyrus"/>
              </a:rPr>
              <a:t>representing immutable  arbitrary precision.</a:t>
            </a:r>
            <a:endParaRPr sz="1969">
              <a:latin typeface="Papyrus"/>
              <a:cs typeface="Papyrus"/>
            </a:endParaRPr>
          </a:p>
          <a:p>
            <a:pPr marL="8929" marR="3572">
              <a:lnSpc>
                <a:spcPct val="100000"/>
              </a:lnSpc>
              <a:spcBef>
                <a:spcPts val="1547"/>
              </a:spcBef>
            </a:pPr>
            <a:r>
              <a:rPr sz="1969" spc="-7" dirty="0">
                <a:solidFill>
                  <a:srgbClr val="3D2219"/>
                </a:solidFill>
                <a:latin typeface="Papyrus"/>
                <a:cs typeface="Papyrus"/>
              </a:rPr>
              <a:t>Union Types </a:t>
            </a:r>
            <a:r>
              <a:rPr sz="1969" dirty="0">
                <a:solidFill>
                  <a:srgbClr val="3D2219"/>
                </a:solidFill>
                <a:latin typeface="Papyrus"/>
                <a:cs typeface="Papyrus"/>
              </a:rPr>
              <a:t>- </a:t>
            </a:r>
            <a:r>
              <a:rPr sz="1969" spc="-7" dirty="0">
                <a:solidFill>
                  <a:srgbClr val="3D2219"/>
                </a:solidFill>
                <a:latin typeface="Papyrus"/>
                <a:cs typeface="Papyrus"/>
              </a:rPr>
              <a:t>Union </a:t>
            </a:r>
            <a:r>
              <a:rPr sz="1969" dirty="0">
                <a:solidFill>
                  <a:srgbClr val="3D2219"/>
                </a:solidFill>
                <a:latin typeface="Papyrus"/>
                <a:cs typeface="Papyrus"/>
              </a:rPr>
              <a:t>is a </a:t>
            </a:r>
            <a:r>
              <a:rPr sz="1969" spc="-7" dirty="0">
                <a:solidFill>
                  <a:srgbClr val="3D2219"/>
                </a:solidFill>
                <a:latin typeface="Papyrus"/>
                <a:cs typeface="Papyrus"/>
              </a:rPr>
              <a:t>collection of heterogeneous </a:t>
            </a:r>
            <a:r>
              <a:rPr sz="1969" spc="-4" dirty="0">
                <a:solidFill>
                  <a:srgbClr val="3D2219"/>
                </a:solidFill>
                <a:latin typeface="Papyrus"/>
                <a:cs typeface="Papyrus"/>
              </a:rPr>
              <a:t>data types.  </a:t>
            </a:r>
            <a:r>
              <a:rPr sz="1969" spc="-7" dirty="0">
                <a:solidFill>
                  <a:srgbClr val="3D2219"/>
                </a:solidFill>
                <a:latin typeface="Papyrus"/>
                <a:cs typeface="Papyrus"/>
              </a:rPr>
              <a:t>You </a:t>
            </a:r>
            <a:r>
              <a:rPr sz="1969" spc="-4" dirty="0">
                <a:solidFill>
                  <a:srgbClr val="3D2219"/>
                </a:solidFill>
                <a:latin typeface="Papyrus"/>
                <a:cs typeface="Papyrus"/>
              </a:rPr>
              <a:t>can create </a:t>
            </a:r>
            <a:r>
              <a:rPr sz="1969" dirty="0">
                <a:solidFill>
                  <a:srgbClr val="3D2219"/>
                </a:solidFill>
                <a:latin typeface="Papyrus"/>
                <a:cs typeface="Papyrus"/>
              </a:rPr>
              <a:t>an </a:t>
            </a:r>
            <a:r>
              <a:rPr sz="1969" spc="-4" dirty="0">
                <a:solidFill>
                  <a:srgbClr val="3D2219"/>
                </a:solidFill>
                <a:latin typeface="Papyrus"/>
                <a:cs typeface="Papyrus"/>
              </a:rPr>
              <a:t>instance using create</a:t>
            </a:r>
            <a:r>
              <a:rPr sz="1969" spc="-35" dirty="0">
                <a:solidFill>
                  <a:srgbClr val="3D2219"/>
                </a:solidFill>
                <a:latin typeface="Papyrus"/>
                <a:cs typeface="Papyrus"/>
              </a:rPr>
              <a:t> </a:t>
            </a:r>
            <a:r>
              <a:rPr sz="1969" spc="-7" dirty="0">
                <a:solidFill>
                  <a:srgbClr val="3D2219"/>
                </a:solidFill>
                <a:latin typeface="Papyrus"/>
                <a:cs typeface="Papyrus"/>
              </a:rPr>
              <a:t>union.</a:t>
            </a:r>
            <a:endParaRPr sz="1969">
              <a:latin typeface="Papyrus"/>
              <a:cs typeface="Papyrus"/>
            </a:endParaRPr>
          </a:p>
        </p:txBody>
      </p:sp>
    </p:spTree>
    <p:extLst>
      <p:ext uri="{BB962C8B-B14F-4D97-AF65-F5344CB8AC3E}">
        <p14:creationId xmlns:p14="http://schemas.microsoft.com/office/powerpoint/2010/main" val="1240324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20866" y="792956"/>
            <a:ext cx="2148036"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7" dirty="0"/>
              <a:t>L</a:t>
            </a:r>
            <a:r>
              <a:rPr sz="5062" dirty="0"/>
              <a:t>i</a:t>
            </a:r>
            <a:r>
              <a:rPr sz="5062" spc="4" dirty="0"/>
              <a:t>t</a:t>
            </a:r>
            <a:r>
              <a:rPr sz="5062" spc="-4" dirty="0"/>
              <a:t>e</a:t>
            </a:r>
            <a:r>
              <a:rPr sz="5062" spc="-11" dirty="0"/>
              <a:t>r</a:t>
            </a:r>
            <a:r>
              <a:rPr sz="5062" dirty="0"/>
              <a:t>a</a:t>
            </a:r>
            <a:r>
              <a:rPr sz="5062" spc="-4" dirty="0"/>
              <a:t>ls</a:t>
            </a:r>
            <a:endParaRPr sz="5062"/>
          </a:p>
        </p:txBody>
      </p:sp>
      <p:sp>
        <p:nvSpPr>
          <p:cNvPr id="3" name="object 3"/>
          <p:cNvSpPr/>
          <p:nvPr/>
        </p:nvSpPr>
        <p:spPr>
          <a:xfrm>
            <a:off x="2452688" y="2614612"/>
            <a:ext cx="63400" cy="54471"/>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4311252"/>
            <a:ext cx="63400" cy="54471"/>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a:spLocks noGrp="1"/>
          </p:cNvSpPr>
          <p:nvPr>
            <p:ph type="body" idx="1"/>
          </p:nvPr>
        </p:nvSpPr>
        <p:spPr>
          <a:prstGeom prst="rect">
            <a:avLst/>
          </a:prstGeom>
        </p:spPr>
        <p:txBody>
          <a:bodyPr vert="horz" wrap="square" lIns="0" tIns="252709"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181713" marR="297347">
              <a:lnSpc>
                <a:spcPct val="100000"/>
              </a:lnSpc>
              <a:spcBef>
                <a:spcPts val="70"/>
              </a:spcBef>
            </a:pPr>
            <a:r>
              <a:rPr sz="2391" spc="-4" dirty="0"/>
              <a:t>Floating Point Types </a:t>
            </a:r>
            <a:r>
              <a:rPr sz="2391" dirty="0"/>
              <a:t>- </a:t>
            </a:r>
            <a:r>
              <a:rPr sz="2391" spc="-4" dirty="0"/>
              <a:t>Floating point types </a:t>
            </a:r>
            <a:r>
              <a:rPr sz="2391" spc="-7" dirty="0"/>
              <a:t>are  </a:t>
            </a:r>
            <a:r>
              <a:rPr sz="2391" spc="-4" dirty="0"/>
              <a:t>nothing </a:t>
            </a:r>
            <a:r>
              <a:rPr sz="2391" dirty="0"/>
              <a:t>but </a:t>
            </a:r>
            <a:r>
              <a:rPr sz="2391" spc="-4" dirty="0"/>
              <a:t>numbers </a:t>
            </a:r>
            <a:r>
              <a:rPr sz="2391" dirty="0"/>
              <a:t>with </a:t>
            </a:r>
            <a:r>
              <a:rPr sz="2391" spc="-4" dirty="0"/>
              <a:t>decimal points. </a:t>
            </a:r>
            <a:r>
              <a:rPr sz="2391" spc="-7" dirty="0"/>
              <a:t>Generally,  </a:t>
            </a:r>
            <a:r>
              <a:rPr sz="2391" spc="-4" dirty="0"/>
              <a:t>this type of data </a:t>
            </a:r>
            <a:r>
              <a:rPr sz="2391" dirty="0"/>
              <a:t>is </a:t>
            </a:r>
            <a:r>
              <a:rPr sz="2391" spc="-4" dirty="0"/>
              <a:t>composed of </a:t>
            </a:r>
            <a:r>
              <a:rPr sz="2391" spc="-7" dirty="0"/>
              <a:t>DOUBLE </a:t>
            </a:r>
            <a:r>
              <a:rPr sz="2391" spc="-4" dirty="0"/>
              <a:t>data  type.</a:t>
            </a:r>
            <a:endParaRPr sz="2391"/>
          </a:p>
          <a:p>
            <a:pPr marL="181713" marR="12501">
              <a:lnSpc>
                <a:spcPct val="99900"/>
              </a:lnSpc>
              <a:spcBef>
                <a:spcPts val="1895"/>
              </a:spcBef>
            </a:pPr>
            <a:r>
              <a:rPr sz="2391" spc="-4" dirty="0"/>
              <a:t>Decimal Type </a:t>
            </a:r>
            <a:r>
              <a:rPr sz="2391" dirty="0"/>
              <a:t>- </a:t>
            </a:r>
            <a:r>
              <a:rPr sz="2391" spc="-4" dirty="0"/>
              <a:t>Decimal type data </a:t>
            </a:r>
            <a:r>
              <a:rPr sz="2391" dirty="0"/>
              <a:t>is </a:t>
            </a:r>
            <a:r>
              <a:rPr sz="2391" spc="-4" dirty="0"/>
              <a:t>nothing but  floating point </a:t>
            </a:r>
            <a:r>
              <a:rPr sz="2391" spc="-7" dirty="0"/>
              <a:t>value </a:t>
            </a:r>
            <a:r>
              <a:rPr sz="2391" spc="-4" dirty="0"/>
              <a:t>with </a:t>
            </a:r>
            <a:r>
              <a:rPr sz="2391" spc="-7" dirty="0"/>
              <a:t>higher </a:t>
            </a:r>
            <a:r>
              <a:rPr sz="2391" spc="-4" dirty="0"/>
              <a:t>range </a:t>
            </a:r>
            <a:r>
              <a:rPr sz="2391" spc="-7" dirty="0"/>
              <a:t>than  DOUBLE </a:t>
            </a:r>
            <a:r>
              <a:rPr sz="2391" spc="-4" dirty="0"/>
              <a:t>data type. </a:t>
            </a:r>
            <a:r>
              <a:rPr sz="2391" spc="-7" dirty="0"/>
              <a:t>The </a:t>
            </a:r>
            <a:r>
              <a:rPr sz="2391" spc="-4" dirty="0"/>
              <a:t>range of decimal type </a:t>
            </a:r>
            <a:r>
              <a:rPr sz="2391" dirty="0"/>
              <a:t>is  </a:t>
            </a:r>
            <a:r>
              <a:rPr sz="2391" spc="-4" dirty="0"/>
              <a:t>ap</a:t>
            </a:r>
            <a:r>
              <a:rPr sz="2391" dirty="0"/>
              <a:t>p</a:t>
            </a:r>
            <a:r>
              <a:rPr sz="2391" spc="-4" dirty="0"/>
              <a:t>rox</a:t>
            </a:r>
            <a:r>
              <a:rPr sz="2391" spc="4" dirty="0"/>
              <a:t>i</a:t>
            </a:r>
            <a:r>
              <a:rPr sz="2391" spc="-7" dirty="0"/>
              <a:t>m</a:t>
            </a:r>
            <a:r>
              <a:rPr sz="2391" spc="-4" dirty="0"/>
              <a:t>a</a:t>
            </a:r>
            <a:r>
              <a:rPr sz="2391" dirty="0"/>
              <a:t>t</a:t>
            </a:r>
            <a:r>
              <a:rPr sz="2391" spc="-4" dirty="0"/>
              <a:t>e</a:t>
            </a:r>
            <a:r>
              <a:rPr sz="2391" spc="-11" dirty="0"/>
              <a:t>l</a:t>
            </a:r>
            <a:r>
              <a:rPr sz="2391" dirty="0"/>
              <a:t>y</a:t>
            </a:r>
            <a:r>
              <a:rPr sz="2391" spc="-7" dirty="0"/>
              <a:t> </a:t>
            </a:r>
            <a:r>
              <a:rPr sz="2391" spc="-4" dirty="0"/>
              <a:t>-</a:t>
            </a:r>
            <a:r>
              <a:rPr sz="2391" spc="-7" dirty="0"/>
              <a:t>1</a:t>
            </a:r>
            <a:r>
              <a:rPr sz="2391" spc="11" dirty="0"/>
              <a:t>0</a:t>
            </a:r>
            <a:r>
              <a:rPr sz="1477" spc="-226" baseline="29761" dirty="0"/>
              <a:t>-</a:t>
            </a:r>
            <a:r>
              <a:rPr sz="1477" spc="-353" baseline="29761" dirty="0"/>
              <a:t>3</a:t>
            </a:r>
            <a:r>
              <a:rPr sz="1477" spc="-364" baseline="29761" dirty="0"/>
              <a:t>0</a:t>
            </a:r>
            <a:r>
              <a:rPr sz="1477" spc="-358" baseline="29761" dirty="0"/>
              <a:t>8</a:t>
            </a:r>
            <a:r>
              <a:rPr sz="1477" baseline="29761" dirty="0"/>
              <a:t> </a:t>
            </a:r>
            <a:r>
              <a:rPr sz="1477" spc="116" baseline="29761" dirty="0"/>
              <a:t> </a:t>
            </a:r>
            <a:r>
              <a:rPr sz="2391" dirty="0"/>
              <a:t>to</a:t>
            </a:r>
            <a:r>
              <a:rPr sz="2391" spc="-7" dirty="0"/>
              <a:t> 1</a:t>
            </a:r>
            <a:r>
              <a:rPr sz="2391" spc="-4" dirty="0"/>
              <a:t>0</a:t>
            </a:r>
            <a:r>
              <a:rPr sz="1371" spc="-332" baseline="32051" dirty="0"/>
              <a:t>3</a:t>
            </a:r>
            <a:r>
              <a:rPr sz="1371" spc="-316" baseline="32051" dirty="0"/>
              <a:t>0</a:t>
            </a:r>
            <a:r>
              <a:rPr sz="1371" spc="-327" baseline="32051" dirty="0"/>
              <a:t>8</a:t>
            </a:r>
            <a:r>
              <a:rPr sz="2391" dirty="0"/>
              <a:t>.</a:t>
            </a:r>
            <a:endParaRPr sz="2391"/>
          </a:p>
        </p:txBody>
      </p:sp>
    </p:spTree>
    <p:extLst>
      <p:ext uri="{BB962C8B-B14F-4D97-AF65-F5344CB8AC3E}">
        <p14:creationId xmlns:p14="http://schemas.microsoft.com/office/powerpoint/2010/main" val="3504512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93926" y="792956"/>
            <a:ext cx="4593878"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11" dirty="0"/>
              <a:t>Complex</a:t>
            </a:r>
            <a:r>
              <a:rPr sz="5062" spc="-70" dirty="0"/>
              <a:t> </a:t>
            </a:r>
            <a:r>
              <a:rPr sz="5062" spc="-4" dirty="0"/>
              <a:t>Types</a:t>
            </a:r>
            <a:endParaRPr sz="5062"/>
          </a:p>
        </p:txBody>
      </p:sp>
      <p:sp>
        <p:nvSpPr>
          <p:cNvPr id="3" name="object 3"/>
          <p:cNvSpPr/>
          <p:nvPr/>
        </p:nvSpPr>
        <p:spPr>
          <a:xfrm>
            <a:off x="2452688" y="2766416"/>
            <a:ext cx="46434" cy="40184"/>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3659385"/>
            <a:ext cx="46434" cy="40184"/>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p:nvPr/>
        </p:nvSpPr>
        <p:spPr>
          <a:xfrm>
            <a:off x="2452688" y="4551462"/>
            <a:ext cx="46434" cy="40184"/>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6" name="object 6"/>
          <p:cNvSpPr txBox="1"/>
          <p:nvPr/>
        </p:nvSpPr>
        <p:spPr>
          <a:xfrm>
            <a:off x="2443758" y="2644080"/>
            <a:ext cx="6788348" cy="2784277"/>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118314">
              <a:lnSpc>
                <a:spcPct val="100000"/>
              </a:lnSpc>
              <a:spcBef>
                <a:spcPts val="70"/>
              </a:spcBef>
            </a:pPr>
            <a:r>
              <a:rPr sz="1758" spc="-4" dirty="0">
                <a:solidFill>
                  <a:srgbClr val="3D2219"/>
                </a:solidFill>
                <a:latin typeface="Papyrus"/>
                <a:cs typeface="Papyrus"/>
              </a:rPr>
              <a:t>Arrays </a:t>
            </a:r>
            <a:r>
              <a:rPr sz="1758" dirty="0">
                <a:solidFill>
                  <a:srgbClr val="3D2219"/>
                </a:solidFill>
                <a:latin typeface="Papyrus"/>
                <a:cs typeface="Papyrus"/>
              </a:rPr>
              <a:t>- </a:t>
            </a:r>
            <a:r>
              <a:rPr sz="1758" spc="-4" dirty="0">
                <a:solidFill>
                  <a:srgbClr val="3D2219"/>
                </a:solidFill>
                <a:latin typeface="Papyrus"/>
                <a:cs typeface="Papyrus"/>
              </a:rPr>
              <a:t>Arrays </a:t>
            </a:r>
            <a:r>
              <a:rPr sz="1758" dirty="0">
                <a:solidFill>
                  <a:srgbClr val="3D2219"/>
                </a:solidFill>
                <a:latin typeface="Papyrus"/>
                <a:cs typeface="Papyrus"/>
              </a:rPr>
              <a:t>in </a:t>
            </a:r>
            <a:r>
              <a:rPr sz="1758" spc="-4" dirty="0">
                <a:solidFill>
                  <a:srgbClr val="3D2219"/>
                </a:solidFill>
                <a:latin typeface="Papyrus"/>
                <a:cs typeface="Papyrus"/>
              </a:rPr>
              <a:t>Hive </a:t>
            </a:r>
            <a:r>
              <a:rPr sz="1758" dirty="0">
                <a:solidFill>
                  <a:srgbClr val="3D2219"/>
                </a:solidFill>
                <a:latin typeface="Papyrus"/>
                <a:cs typeface="Papyrus"/>
              </a:rPr>
              <a:t>are </a:t>
            </a:r>
            <a:r>
              <a:rPr sz="1758" spc="-4" dirty="0">
                <a:solidFill>
                  <a:srgbClr val="3D2219"/>
                </a:solidFill>
                <a:latin typeface="Papyrus"/>
                <a:cs typeface="Papyrus"/>
              </a:rPr>
              <a:t>used </a:t>
            </a:r>
            <a:r>
              <a:rPr sz="1758" dirty="0">
                <a:solidFill>
                  <a:srgbClr val="3D2219"/>
                </a:solidFill>
                <a:latin typeface="Papyrus"/>
                <a:cs typeface="Papyrus"/>
              </a:rPr>
              <a:t>the </a:t>
            </a:r>
            <a:r>
              <a:rPr sz="1758" spc="-4" dirty="0">
                <a:solidFill>
                  <a:srgbClr val="3D2219"/>
                </a:solidFill>
                <a:latin typeface="Papyrus"/>
                <a:cs typeface="Papyrus"/>
              </a:rPr>
              <a:t>same way they </a:t>
            </a:r>
            <a:r>
              <a:rPr sz="1758" dirty="0">
                <a:solidFill>
                  <a:srgbClr val="3D2219"/>
                </a:solidFill>
                <a:latin typeface="Papyrus"/>
                <a:cs typeface="Papyrus"/>
              </a:rPr>
              <a:t>are </a:t>
            </a:r>
            <a:r>
              <a:rPr sz="1758" spc="-7" dirty="0">
                <a:solidFill>
                  <a:srgbClr val="3D2219"/>
                </a:solidFill>
                <a:latin typeface="Papyrus"/>
                <a:cs typeface="Papyrus"/>
              </a:rPr>
              <a:t>used </a:t>
            </a:r>
            <a:r>
              <a:rPr sz="1758" spc="4" dirty="0">
                <a:solidFill>
                  <a:srgbClr val="3D2219"/>
                </a:solidFill>
                <a:latin typeface="Papyrus"/>
                <a:cs typeface="Papyrus"/>
              </a:rPr>
              <a:t>in</a:t>
            </a:r>
            <a:r>
              <a:rPr sz="1758" spc="-67" dirty="0">
                <a:solidFill>
                  <a:srgbClr val="3D2219"/>
                </a:solidFill>
                <a:latin typeface="Papyrus"/>
                <a:cs typeface="Papyrus"/>
              </a:rPr>
              <a:t> </a:t>
            </a:r>
            <a:r>
              <a:rPr sz="1758" spc="-7" dirty="0">
                <a:solidFill>
                  <a:srgbClr val="3D2219"/>
                </a:solidFill>
                <a:latin typeface="Papyrus"/>
                <a:cs typeface="Papyrus"/>
              </a:rPr>
              <a:t>Java.</a:t>
            </a:r>
            <a:endParaRPr sz="1758">
              <a:latin typeface="Papyrus"/>
              <a:cs typeface="Papyrus"/>
            </a:endParaRPr>
          </a:p>
          <a:p>
            <a:pPr marL="8929">
              <a:lnSpc>
                <a:spcPct val="100000"/>
              </a:lnSpc>
              <a:spcBef>
                <a:spcPts val="1399"/>
              </a:spcBef>
            </a:pPr>
            <a:r>
              <a:rPr sz="1758" spc="-4" dirty="0">
                <a:solidFill>
                  <a:srgbClr val="7E1354"/>
                </a:solidFill>
                <a:latin typeface="Papyrus"/>
                <a:cs typeface="Papyrus"/>
              </a:rPr>
              <a:t>Syntax</a:t>
            </a:r>
            <a:r>
              <a:rPr sz="1758" spc="-4" dirty="0">
                <a:solidFill>
                  <a:srgbClr val="666600"/>
                </a:solidFill>
                <a:latin typeface="Papyrus"/>
                <a:cs typeface="Papyrus"/>
              </a:rPr>
              <a:t>:</a:t>
            </a:r>
            <a:r>
              <a:rPr sz="1758" spc="-11" dirty="0">
                <a:solidFill>
                  <a:srgbClr val="666600"/>
                </a:solidFill>
                <a:latin typeface="Papyrus"/>
                <a:cs typeface="Papyrus"/>
              </a:rPr>
              <a:t> </a:t>
            </a:r>
            <a:r>
              <a:rPr sz="1758" spc="-4" dirty="0">
                <a:solidFill>
                  <a:srgbClr val="303030"/>
                </a:solidFill>
                <a:latin typeface="Papyrus"/>
                <a:cs typeface="Papyrus"/>
              </a:rPr>
              <a:t>ARRAY</a:t>
            </a:r>
            <a:r>
              <a:rPr sz="1758" spc="-4" dirty="0">
                <a:solidFill>
                  <a:srgbClr val="3D2219"/>
                </a:solidFill>
                <a:latin typeface="Papyrus"/>
                <a:cs typeface="Papyrus"/>
              </a:rPr>
              <a:t>&lt;data_type&gt;</a:t>
            </a:r>
            <a:endParaRPr sz="1758">
              <a:latin typeface="Papyrus"/>
              <a:cs typeface="Papyrus"/>
            </a:endParaRPr>
          </a:p>
          <a:p>
            <a:pPr marL="118314">
              <a:lnSpc>
                <a:spcPct val="100000"/>
              </a:lnSpc>
              <a:spcBef>
                <a:spcPts val="1406"/>
              </a:spcBef>
            </a:pPr>
            <a:r>
              <a:rPr sz="1758" spc="-4" dirty="0">
                <a:solidFill>
                  <a:srgbClr val="3D2219"/>
                </a:solidFill>
                <a:latin typeface="Papyrus"/>
                <a:cs typeface="Papyrus"/>
              </a:rPr>
              <a:t>Maps </a:t>
            </a:r>
            <a:r>
              <a:rPr sz="1758" dirty="0">
                <a:solidFill>
                  <a:srgbClr val="3D2219"/>
                </a:solidFill>
                <a:latin typeface="Papyrus"/>
                <a:cs typeface="Papyrus"/>
              </a:rPr>
              <a:t>- </a:t>
            </a:r>
            <a:r>
              <a:rPr sz="1758" spc="-4" dirty="0">
                <a:solidFill>
                  <a:srgbClr val="3D2219"/>
                </a:solidFill>
                <a:latin typeface="Papyrus"/>
                <a:cs typeface="Papyrus"/>
              </a:rPr>
              <a:t>Maps </a:t>
            </a:r>
            <a:r>
              <a:rPr sz="1758" dirty="0">
                <a:solidFill>
                  <a:srgbClr val="3D2219"/>
                </a:solidFill>
                <a:latin typeface="Papyrus"/>
                <a:cs typeface="Papyrus"/>
              </a:rPr>
              <a:t>in </a:t>
            </a:r>
            <a:r>
              <a:rPr sz="1758" spc="-4" dirty="0">
                <a:solidFill>
                  <a:srgbClr val="3D2219"/>
                </a:solidFill>
                <a:latin typeface="Papyrus"/>
                <a:cs typeface="Papyrus"/>
              </a:rPr>
              <a:t>Hive </a:t>
            </a:r>
            <a:r>
              <a:rPr sz="1758" dirty="0">
                <a:solidFill>
                  <a:srgbClr val="3D2219"/>
                </a:solidFill>
                <a:latin typeface="Papyrus"/>
                <a:cs typeface="Papyrus"/>
              </a:rPr>
              <a:t>are similar </a:t>
            </a:r>
            <a:r>
              <a:rPr sz="1758" spc="-4" dirty="0">
                <a:solidFill>
                  <a:srgbClr val="3D2219"/>
                </a:solidFill>
                <a:latin typeface="Papyrus"/>
                <a:cs typeface="Papyrus"/>
              </a:rPr>
              <a:t>to </a:t>
            </a:r>
            <a:r>
              <a:rPr sz="1758" spc="-7" dirty="0">
                <a:solidFill>
                  <a:srgbClr val="3D2219"/>
                </a:solidFill>
                <a:latin typeface="Papyrus"/>
                <a:cs typeface="Papyrus"/>
              </a:rPr>
              <a:t>Java</a:t>
            </a:r>
            <a:r>
              <a:rPr sz="1758" spc="-53" dirty="0">
                <a:solidFill>
                  <a:srgbClr val="3D2219"/>
                </a:solidFill>
                <a:latin typeface="Papyrus"/>
                <a:cs typeface="Papyrus"/>
              </a:rPr>
              <a:t> </a:t>
            </a:r>
            <a:r>
              <a:rPr sz="1758" spc="-4" dirty="0">
                <a:solidFill>
                  <a:srgbClr val="3D2219"/>
                </a:solidFill>
                <a:latin typeface="Papyrus"/>
                <a:cs typeface="Papyrus"/>
              </a:rPr>
              <a:t>Maps.</a:t>
            </a:r>
            <a:endParaRPr sz="1758">
              <a:latin typeface="Papyrus"/>
              <a:cs typeface="Papyrus"/>
            </a:endParaRPr>
          </a:p>
          <a:p>
            <a:pPr marL="8929">
              <a:lnSpc>
                <a:spcPct val="100000"/>
              </a:lnSpc>
              <a:spcBef>
                <a:spcPts val="1406"/>
              </a:spcBef>
            </a:pPr>
            <a:r>
              <a:rPr sz="1758" spc="-4" dirty="0">
                <a:solidFill>
                  <a:srgbClr val="7E1354"/>
                </a:solidFill>
                <a:latin typeface="Papyrus"/>
                <a:cs typeface="Papyrus"/>
              </a:rPr>
              <a:t>Syntax</a:t>
            </a:r>
            <a:r>
              <a:rPr sz="1758" spc="-4" dirty="0">
                <a:solidFill>
                  <a:srgbClr val="666600"/>
                </a:solidFill>
                <a:latin typeface="Papyrus"/>
                <a:cs typeface="Papyrus"/>
              </a:rPr>
              <a:t>: </a:t>
            </a:r>
            <a:r>
              <a:rPr sz="1758" spc="-4" dirty="0">
                <a:solidFill>
                  <a:srgbClr val="303030"/>
                </a:solidFill>
                <a:latin typeface="Papyrus"/>
                <a:cs typeface="Papyrus"/>
              </a:rPr>
              <a:t>MAP</a:t>
            </a:r>
            <a:r>
              <a:rPr sz="1758" spc="-4" dirty="0">
                <a:solidFill>
                  <a:srgbClr val="3D2219"/>
                </a:solidFill>
                <a:latin typeface="Papyrus"/>
                <a:cs typeface="Papyrus"/>
              </a:rPr>
              <a:t>&lt;primitive_type,</a:t>
            </a:r>
            <a:r>
              <a:rPr sz="1758" spc="-21" dirty="0">
                <a:solidFill>
                  <a:srgbClr val="3D2219"/>
                </a:solidFill>
                <a:latin typeface="Papyrus"/>
                <a:cs typeface="Papyrus"/>
              </a:rPr>
              <a:t> </a:t>
            </a:r>
            <a:r>
              <a:rPr sz="1758" spc="-4" dirty="0">
                <a:solidFill>
                  <a:srgbClr val="3D2219"/>
                </a:solidFill>
                <a:latin typeface="Papyrus"/>
                <a:cs typeface="Papyrus"/>
              </a:rPr>
              <a:t>data_type&gt;</a:t>
            </a:r>
            <a:endParaRPr sz="1758">
              <a:latin typeface="Papyrus"/>
              <a:cs typeface="Papyrus"/>
            </a:endParaRPr>
          </a:p>
          <a:p>
            <a:pPr marL="118314">
              <a:lnSpc>
                <a:spcPct val="100000"/>
              </a:lnSpc>
              <a:spcBef>
                <a:spcPts val="1406"/>
              </a:spcBef>
            </a:pPr>
            <a:r>
              <a:rPr sz="1758" spc="-4" dirty="0">
                <a:solidFill>
                  <a:srgbClr val="3D2219"/>
                </a:solidFill>
                <a:latin typeface="Papyrus"/>
                <a:cs typeface="Papyrus"/>
              </a:rPr>
              <a:t>Structs </a:t>
            </a:r>
            <a:r>
              <a:rPr sz="1758" dirty="0">
                <a:solidFill>
                  <a:srgbClr val="3D2219"/>
                </a:solidFill>
                <a:latin typeface="Papyrus"/>
                <a:cs typeface="Papyrus"/>
              </a:rPr>
              <a:t>- </a:t>
            </a:r>
            <a:r>
              <a:rPr sz="1758" spc="-4" dirty="0">
                <a:solidFill>
                  <a:srgbClr val="3D2219"/>
                </a:solidFill>
                <a:latin typeface="Papyrus"/>
                <a:cs typeface="Papyrus"/>
              </a:rPr>
              <a:t>Structs </a:t>
            </a:r>
            <a:r>
              <a:rPr sz="1758" dirty="0">
                <a:solidFill>
                  <a:srgbClr val="3D2219"/>
                </a:solidFill>
                <a:latin typeface="Papyrus"/>
                <a:cs typeface="Papyrus"/>
              </a:rPr>
              <a:t>in </a:t>
            </a:r>
            <a:r>
              <a:rPr sz="1758" spc="-4" dirty="0">
                <a:solidFill>
                  <a:srgbClr val="3D2219"/>
                </a:solidFill>
                <a:latin typeface="Papyrus"/>
                <a:cs typeface="Papyrus"/>
              </a:rPr>
              <a:t>Hive </a:t>
            </a:r>
            <a:r>
              <a:rPr sz="1758" spc="4" dirty="0">
                <a:solidFill>
                  <a:srgbClr val="3D2219"/>
                </a:solidFill>
                <a:latin typeface="Papyrus"/>
                <a:cs typeface="Papyrus"/>
              </a:rPr>
              <a:t>is </a:t>
            </a:r>
            <a:r>
              <a:rPr sz="1758" spc="-4" dirty="0">
                <a:solidFill>
                  <a:srgbClr val="3D2219"/>
                </a:solidFill>
                <a:latin typeface="Papyrus"/>
                <a:cs typeface="Papyrus"/>
              </a:rPr>
              <a:t>similar to using complex data </a:t>
            </a:r>
            <a:r>
              <a:rPr sz="1758" dirty="0">
                <a:solidFill>
                  <a:srgbClr val="3D2219"/>
                </a:solidFill>
                <a:latin typeface="Papyrus"/>
                <a:cs typeface="Papyrus"/>
              </a:rPr>
              <a:t>with</a:t>
            </a:r>
            <a:r>
              <a:rPr sz="1758" spc="-21" dirty="0">
                <a:solidFill>
                  <a:srgbClr val="3D2219"/>
                </a:solidFill>
                <a:latin typeface="Papyrus"/>
                <a:cs typeface="Papyrus"/>
              </a:rPr>
              <a:t> </a:t>
            </a:r>
            <a:r>
              <a:rPr sz="1758" spc="-4" dirty="0">
                <a:solidFill>
                  <a:srgbClr val="3D2219"/>
                </a:solidFill>
                <a:latin typeface="Papyrus"/>
                <a:cs typeface="Papyrus"/>
              </a:rPr>
              <a:t>comment.</a:t>
            </a:r>
            <a:endParaRPr sz="1758">
              <a:latin typeface="Papyrus"/>
              <a:cs typeface="Papyrus"/>
            </a:endParaRPr>
          </a:p>
          <a:p>
            <a:pPr marL="118314" marR="752299" indent="-109831">
              <a:lnSpc>
                <a:spcPct val="100000"/>
              </a:lnSpc>
              <a:spcBef>
                <a:spcPts val="1399"/>
              </a:spcBef>
              <a:tabLst>
                <a:tab pos="3305653" algn="l"/>
              </a:tabLst>
            </a:pPr>
            <a:r>
              <a:rPr sz="1758" spc="-4" dirty="0">
                <a:solidFill>
                  <a:srgbClr val="7E1354"/>
                </a:solidFill>
                <a:latin typeface="Papyrus"/>
                <a:cs typeface="Papyrus"/>
              </a:rPr>
              <a:t>Syntax</a:t>
            </a:r>
            <a:r>
              <a:rPr sz="1758" spc="-4" dirty="0">
                <a:solidFill>
                  <a:srgbClr val="666600"/>
                </a:solidFill>
                <a:latin typeface="Papyrus"/>
                <a:cs typeface="Papyrus"/>
              </a:rPr>
              <a:t>: </a:t>
            </a:r>
            <a:r>
              <a:rPr sz="1758" spc="-4" dirty="0">
                <a:solidFill>
                  <a:srgbClr val="303030"/>
                </a:solidFill>
                <a:latin typeface="Papyrus"/>
                <a:cs typeface="Papyrus"/>
              </a:rPr>
              <a:t>STRUCT</a:t>
            </a:r>
            <a:r>
              <a:rPr sz="1758" spc="-4" dirty="0">
                <a:solidFill>
                  <a:srgbClr val="3D2219"/>
                </a:solidFill>
                <a:latin typeface="Papyrus"/>
                <a:cs typeface="Papyrus"/>
              </a:rPr>
              <a:t>&lt;col_name</a:t>
            </a:r>
            <a:r>
              <a:rPr sz="1758" spc="-7" dirty="0">
                <a:solidFill>
                  <a:srgbClr val="3D2219"/>
                </a:solidFill>
                <a:latin typeface="Papyrus"/>
                <a:cs typeface="Papyrus"/>
              </a:rPr>
              <a:t> </a:t>
            </a:r>
            <a:r>
              <a:rPr sz="1758" dirty="0">
                <a:solidFill>
                  <a:srgbClr val="3D2219"/>
                </a:solidFill>
                <a:latin typeface="Papyrus"/>
                <a:cs typeface="Papyrus"/>
              </a:rPr>
              <a:t>:	</a:t>
            </a:r>
            <a:r>
              <a:rPr sz="1758" spc="-4" dirty="0">
                <a:solidFill>
                  <a:srgbClr val="3D2219"/>
                </a:solidFill>
                <a:latin typeface="Papyrus"/>
                <a:cs typeface="Papyrus"/>
              </a:rPr>
              <a:t>data_type </a:t>
            </a:r>
            <a:r>
              <a:rPr sz="1758" dirty="0">
                <a:solidFill>
                  <a:srgbClr val="3D2219"/>
                </a:solidFill>
                <a:latin typeface="Papyrus"/>
                <a:cs typeface="Papyrus"/>
              </a:rPr>
              <a:t>[</a:t>
            </a:r>
            <a:r>
              <a:rPr sz="1758" spc="-49" dirty="0">
                <a:solidFill>
                  <a:srgbClr val="3D2219"/>
                </a:solidFill>
                <a:latin typeface="Papyrus"/>
                <a:cs typeface="Papyrus"/>
              </a:rPr>
              <a:t> </a:t>
            </a:r>
            <a:r>
              <a:rPr sz="1758" spc="-7" dirty="0">
                <a:solidFill>
                  <a:srgbClr val="3D2219"/>
                </a:solidFill>
                <a:latin typeface="Papyrus"/>
                <a:cs typeface="Papyrus"/>
              </a:rPr>
              <a:t>COMMENT  </a:t>
            </a:r>
            <a:r>
              <a:rPr sz="1758" spc="-4" dirty="0">
                <a:solidFill>
                  <a:srgbClr val="3D2219"/>
                </a:solidFill>
                <a:latin typeface="Papyrus"/>
                <a:cs typeface="Papyrus"/>
              </a:rPr>
              <a:t>col_comment, </a:t>
            </a:r>
            <a:r>
              <a:rPr sz="1758" dirty="0">
                <a:solidFill>
                  <a:srgbClr val="3D2219"/>
                </a:solidFill>
                <a:latin typeface="Papyrus"/>
                <a:cs typeface="Papyrus"/>
              </a:rPr>
              <a:t>…</a:t>
            </a:r>
            <a:r>
              <a:rPr sz="1758" spc="-25" dirty="0">
                <a:solidFill>
                  <a:srgbClr val="3D2219"/>
                </a:solidFill>
                <a:latin typeface="Papyrus"/>
                <a:cs typeface="Papyrus"/>
              </a:rPr>
              <a:t> </a:t>
            </a:r>
            <a:r>
              <a:rPr sz="1758" spc="-4" dirty="0">
                <a:solidFill>
                  <a:srgbClr val="3D2219"/>
                </a:solidFill>
                <a:latin typeface="Papyrus"/>
                <a:cs typeface="Papyrus"/>
              </a:rPr>
              <a:t>]&gt;</a:t>
            </a:r>
            <a:endParaRPr sz="1758">
              <a:latin typeface="Papyrus"/>
              <a:cs typeface="Papyrus"/>
            </a:endParaRPr>
          </a:p>
        </p:txBody>
      </p:sp>
    </p:spTree>
    <p:extLst>
      <p:ext uri="{BB962C8B-B14F-4D97-AF65-F5344CB8AC3E}">
        <p14:creationId xmlns:p14="http://schemas.microsoft.com/office/powerpoint/2010/main" val="2227818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67113" y="792956"/>
            <a:ext cx="5048399"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7" dirty="0"/>
              <a:t>Create</a:t>
            </a:r>
            <a:r>
              <a:rPr sz="5062" spc="-53" dirty="0"/>
              <a:t> </a:t>
            </a:r>
            <a:r>
              <a:rPr sz="5062" spc="-7" dirty="0"/>
              <a:t>Database</a:t>
            </a:r>
            <a:endParaRPr sz="5062"/>
          </a:p>
        </p:txBody>
      </p:sp>
      <p:sp>
        <p:nvSpPr>
          <p:cNvPr id="3" name="object 3"/>
          <p:cNvSpPr/>
          <p:nvPr/>
        </p:nvSpPr>
        <p:spPr>
          <a:xfrm>
            <a:off x="2452687" y="3127177"/>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7" y="4209454"/>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p:nvPr/>
        </p:nvSpPr>
        <p:spPr>
          <a:xfrm>
            <a:off x="2452687" y="4884539"/>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6" name="object 6"/>
          <p:cNvSpPr txBox="1"/>
          <p:nvPr/>
        </p:nvSpPr>
        <p:spPr>
          <a:xfrm>
            <a:off x="2774157" y="2945010"/>
            <a:ext cx="6017270" cy="2182416"/>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2672" spc="-4" dirty="0">
                <a:solidFill>
                  <a:srgbClr val="3D2219"/>
                </a:solidFill>
                <a:latin typeface="Papyrus"/>
                <a:cs typeface="Papyrus"/>
              </a:rPr>
              <a:t>hive&gt; CREATE DATABASE</a:t>
            </a:r>
            <a:r>
              <a:rPr sz="2672" spc="-21" dirty="0">
                <a:solidFill>
                  <a:srgbClr val="3D2219"/>
                </a:solidFill>
                <a:latin typeface="Papyrus"/>
                <a:cs typeface="Papyrus"/>
              </a:rPr>
              <a:t> </a:t>
            </a:r>
            <a:r>
              <a:rPr sz="2672" spc="-4" dirty="0">
                <a:solidFill>
                  <a:srgbClr val="3D2219"/>
                </a:solidFill>
                <a:latin typeface="Papyrus"/>
                <a:cs typeface="Papyrus"/>
              </a:rPr>
              <a:t>[IF</a:t>
            </a:r>
            <a:endParaRPr sz="2672">
              <a:latin typeface="Papyrus"/>
              <a:cs typeface="Papyrus"/>
            </a:endParaRPr>
          </a:p>
          <a:p>
            <a:pPr marL="8929">
              <a:lnSpc>
                <a:spcPct val="100000"/>
              </a:lnSpc>
            </a:pPr>
            <a:r>
              <a:rPr sz="2672" spc="-4" dirty="0">
                <a:solidFill>
                  <a:srgbClr val="3D2219"/>
                </a:solidFill>
                <a:latin typeface="Papyrus"/>
                <a:cs typeface="Papyrus"/>
              </a:rPr>
              <a:t>NOT EXISTS]</a:t>
            </a:r>
            <a:r>
              <a:rPr sz="2672" spc="-14" dirty="0">
                <a:solidFill>
                  <a:srgbClr val="3D2219"/>
                </a:solidFill>
                <a:latin typeface="Papyrus"/>
                <a:cs typeface="Papyrus"/>
              </a:rPr>
              <a:t> </a:t>
            </a:r>
            <a:r>
              <a:rPr sz="2672" spc="-4" dirty="0">
                <a:solidFill>
                  <a:srgbClr val="3D2219"/>
                </a:solidFill>
                <a:latin typeface="Papyrus"/>
                <a:cs typeface="Papyrus"/>
              </a:rPr>
              <a:t>userdb;</a:t>
            </a:r>
            <a:endParaRPr sz="2672">
              <a:latin typeface="Papyrus"/>
              <a:cs typeface="Papyrus"/>
            </a:endParaRPr>
          </a:p>
          <a:p>
            <a:pPr marL="8929" marR="11608">
              <a:lnSpc>
                <a:spcPct val="165800"/>
              </a:lnSpc>
            </a:pPr>
            <a:r>
              <a:rPr sz="2672" spc="-4" dirty="0">
                <a:solidFill>
                  <a:srgbClr val="3D2219"/>
                </a:solidFill>
                <a:latin typeface="Papyrus"/>
                <a:cs typeface="Papyrus"/>
              </a:rPr>
              <a:t>hive&gt; CREATE SCHEMA userdb;  hive&gt; </a:t>
            </a:r>
            <a:r>
              <a:rPr sz="2672" spc="-7" dirty="0">
                <a:solidFill>
                  <a:srgbClr val="3D2219"/>
                </a:solidFill>
                <a:latin typeface="Papyrus"/>
                <a:cs typeface="Papyrus"/>
              </a:rPr>
              <a:t>SHOW </a:t>
            </a:r>
            <a:r>
              <a:rPr sz="2672" spc="-4" dirty="0">
                <a:solidFill>
                  <a:srgbClr val="3D2219"/>
                </a:solidFill>
                <a:latin typeface="Papyrus"/>
                <a:cs typeface="Papyrus"/>
              </a:rPr>
              <a:t>DATABASES;</a:t>
            </a:r>
            <a:endParaRPr sz="2672">
              <a:latin typeface="Papyrus"/>
              <a:cs typeface="Papyrus"/>
            </a:endParaRPr>
          </a:p>
        </p:txBody>
      </p:sp>
    </p:spTree>
    <p:extLst>
      <p:ext uri="{BB962C8B-B14F-4D97-AF65-F5344CB8AC3E}">
        <p14:creationId xmlns:p14="http://schemas.microsoft.com/office/powerpoint/2010/main" val="6944490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1786" y="792956"/>
            <a:ext cx="4562177"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4" dirty="0"/>
              <a:t>Drop</a:t>
            </a:r>
            <a:r>
              <a:rPr sz="5062" spc="-49" dirty="0"/>
              <a:t> </a:t>
            </a:r>
            <a:r>
              <a:rPr sz="5062" spc="-7" dirty="0"/>
              <a:t>Database</a:t>
            </a:r>
            <a:endParaRPr sz="5062"/>
          </a:p>
        </p:txBody>
      </p:sp>
      <p:sp>
        <p:nvSpPr>
          <p:cNvPr id="3" name="object 3"/>
          <p:cNvSpPr/>
          <p:nvPr/>
        </p:nvSpPr>
        <p:spPr>
          <a:xfrm>
            <a:off x="2452687" y="2923579"/>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7" y="4005858"/>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p:nvPr/>
        </p:nvSpPr>
        <p:spPr>
          <a:xfrm>
            <a:off x="2452687" y="5088135"/>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6" name="object 6"/>
          <p:cNvSpPr txBox="1"/>
          <p:nvPr/>
        </p:nvSpPr>
        <p:spPr>
          <a:xfrm>
            <a:off x="2774157" y="2741414"/>
            <a:ext cx="5345757" cy="2589609"/>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2672" spc="-4" dirty="0">
                <a:solidFill>
                  <a:srgbClr val="3D2219"/>
                </a:solidFill>
                <a:latin typeface="Papyrus"/>
                <a:cs typeface="Papyrus"/>
              </a:rPr>
              <a:t>hive&gt;DROP DATABASE</a:t>
            </a:r>
            <a:r>
              <a:rPr sz="2672" spc="-28" dirty="0">
                <a:solidFill>
                  <a:srgbClr val="3D2219"/>
                </a:solidFill>
                <a:latin typeface="Papyrus"/>
                <a:cs typeface="Papyrus"/>
              </a:rPr>
              <a:t> </a:t>
            </a:r>
            <a:r>
              <a:rPr sz="2672" spc="-7" dirty="0">
                <a:solidFill>
                  <a:srgbClr val="3D2219"/>
                </a:solidFill>
                <a:latin typeface="Papyrus"/>
                <a:cs typeface="Papyrus"/>
              </a:rPr>
              <a:t>[IF</a:t>
            </a:r>
            <a:endParaRPr sz="2672">
              <a:latin typeface="Papyrus"/>
              <a:cs typeface="Papyrus"/>
            </a:endParaRPr>
          </a:p>
          <a:p>
            <a:pPr marL="8929">
              <a:lnSpc>
                <a:spcPct val="100000"/>
              </a:lnSpc>
            </a:pPr>
            <a:r>
              <a:rPr sz="2672" spc="-4" dirty="0">
                <a:solidFill>
                  <a:srgbClr val="3D2219"/>
                </a:solidFill>
                <a:latin typeface="Papyrus"/>
                <a:cs typeface="Papyrus"/>
              </a:rPr>
              <a:t>EXISTS]</a:t>
            </a:r>
            <a:r>
              <a:rPr sz="2672" spc="-7" dirty="0">
                <a:solidFill>
                  <a:srgbClr val="3D2219"/>
                </a:solidFill>
                <a:latin typeface="Papyrus"/>
                <a:cs typeface="Papyrus"/>
              </a:rPr>
              <a:t> userdb;</a:t>
            </a:r>
            <a:endParaRPr sz="2672">
              <a:latin typeface="Papyrus"/>
              <a:cs typeface="Papyrus"/>
            </a:endParaRPr>
          </a:p>
          <a:p>
            <a:pPr marL="8929" marR="3572">
              <a:lnSpc>
                <a:spcPct val="100000"/>
              </a:lnSpc>
              <a:spcBef>
                <a:spcPts val="2109"/>
              </a:spcBef>
            </a:pPr>
            <a:r>
              <a:rPr sz="2672" spc="-4" dirty="0">
                <a:solidFill>
                  <a:srgbClr val="3D2219"/>
                </a:solidFill>
                <a:latin typeface="Papyrus"/>
                <a:cs typeface="Papyrus"/>
              </a:rPr>
              <a:t>hive&gt; </a:t>
            </a:r>
            <a:r>
              <a:rPr sz="2672" spc="-7" dirty="0">
                <a:solidFill>
                  <a:srgbClr val="3D2219"/>
                </a:solidFill>
                <a:latin typeface="Papyrus"/>
                <a:cs typeface="Papyrus"/>
              </a:rPr>
              <a:t>DROP </a:t>
            </a:r>
            <a:r>
              <a:rPr sz="2672" spc="-4" dirty="0">
                <a:solidFill>
                  <a:srgbClr val="3D2219"/>
                </a:solidFill>
                <a:latin typeface="Papyrus"/>
                <a:cs typeface="Papyrus"/>
              </a:rPr>
              <a:t>DATABASE [IF  EXISTS] </a:t>
            </a:r>
            <a:r>
              <a:rPr sz="2672" spc="-7" dirty="0">
                <a:solidFill>
                  <a:srgbClr val="3D2219"/>
                </a:solidFill>
                <a:latin typeface="Papyrus"/>
                <a:cs typeface="Papyrus"/>
              </a:rPr>
              <a:t>userdb</a:t>
            </a:r>
            <a:r>
              <a:rPr sz="2672" spc="-32" dirty="0">
                <a:solidFill>
                  <a:srgbClr val="3D2219"/>
                </a:solidFill>
                <a:latin typeface="Papyrus"/>
                <a:cs typeface="Papyrus"/>
              </a:rPr>
              <a:t> </a:t>
            </a:r>
            <a:r>
              <a:rPr sz="2672" spc="-4" dirty="0">
                <a:solidFill>
                  <a:srgbClr val="3D2219"/>
                </a:solidFill>
                <a:latin typeface="Papyrus"/>
                <a:cs typeface="Papyrus"/>
              </a:rPr>
              <a:t>CASCADE;</a:t>
            </a:r>
            <a:endParaRPr sz="2672">
              <a:latin typeface="Papyrus"/>
              <a:cs typeface="Papyrus"/>
            </a:endParaRPr>
          </a:p>
          <a:p>
            <a:pPr marL="8929">
              <a:lnSpc>
                <a:spcPct val="100000"/>
              </a:lnSpc>
              <a:spcBef>
                <a:spcPts val="2109"/>
              </a:spcBef>
            </a:pPr>
            <a:r>
              <a:rPr sz="2672" spc="-4" dirty="0">
                <a:solidFill>
                  <a:srgbClr val="3D2219"/>
                </a:solidFill>
                <a:latin typeface="Papyrus"/>
                <a:cs typeface="Papyrus"/>
              </a:rPr>
              <a:t>hive&gt; </a:t>
            </a:r>
            <a:r>
              <a:rPr sz="2672" spc="-7" dirty="0">
                <a:solidFill>
                  <a:srgbClr val="3D2219"/>
                </a:solidFill>
                <a:latin typeface="Papyrus"/>
                <a:cs typeface="Papyrus"/>
              </a:rPr>
              <a:t>DROP </a:t>
            </a:r>
            <a:r>
              <a:rPr sz="2672" spc="-4" dirty="0">
                <a:solidFill>
                  <a:srgbClr val="3D2219"/>
                </a:solidFill>
                <a:latin typeface="Papyrus"/>
                <a:cs typeface="Papyrus"/>
              </a:rPr>
              <a:t>SCHEMA</a:t>
            </a:r>
            <a:r>
              <a:rPr sz="2672" spc="-28" dirty="0">
                <a:solidFill>
                  <a:srgbClr val="3D2219"/>
                </a:solidFill>
                <a:latin typeface="Papyrus"/>
                <a:cs typeface="Papyrus"/>
              </a:rPr>
              <a:t> </a:t>
            </a:r>
            <a:r>
              <a:rPr sz="2672" spc="-4" dirty="0">
                <a:solidFill>
                  <a:srgbClr val="3D2219"/>
                </a:solidFill>
                <a:latin typeface="Papyrus"/>
                <a:cs typeface="Papyrus"/>
              </a:rPr>
              <a:t>userdb;</a:t>
            </a:r>
            <a:endParaRPr sz="2672">
              <a:latin typeface="Papyrus"/>
              <a:cs typeface="Papyrus"/>
            </a:endParaRPr>
          </a:p>
        </p:txBody>
      </p:sp>
    </p:spTree>
    <p:extLst>
      <p:ext uri="{BB962C8B-B14F-4D97-AF65-F5344CB8AC3E}">
        <p14:creationId xmlns:p14="http://schemas.microsoft.com/office/powerpoint/2010/main" val="1408553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98428" y="792956"/>
            <a:ext cx="3989784"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4" dirty="0"/>
              <a:t>Create</a:t>
            </a:r>
            <a:r>
              <a:rPr sz="5062" spc="-74" dirty="0"/>
              <a:t> </a:t>
            </a:r>
            <a:r>
              <a:rPr sz="5062" spc="-4" dirty="0"/>
              <a:t>Table</a:t>
            </a:r>
            <a:endParaRPr sz="5062"/>
          </a:p>
        </p:txBody>
      </p:sp>
      <p:sp>
        <p:nvSpPr>
          <p:cNvPr id="3" name="object 3"/>
          <p:cNvSpPr/>
          <p:nvPr/>
        </p:nvSpPr>
        <p:spPr>
          <a:xfrm>
            <a:off x="2452688" y="2352079"/>
            <a:ext cx="56256" cy="48220"/>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txBox="1"/>
          <p:nvPr/>
        </p:nvSpPr>
        <p:spPr>
          <a:xfrm>
            <a:off x="2443758" y="2206526"/>
            <a:ext cx="6427589" cy="3695667"/>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64291">
              <a:lnSpc>
                <a:spcPct val="100000"/>
              </a:lnSpc>
              <a:spcBef>
                <a:spcPts val="70"/>
              </a:spcBef>
            </a:pPr>
            <a:r>
              <a:rPr sz="2109" spc="-7" dirty="0">
                <a:solidFill>
                  <a:srgbClr val="3D2219"/>
                </a:solidFill>
                <a:latin typeface="Papyrus"/>
                <a:cs typeface="Papyrus"/>
              </a:rPr>
              <a:t>hive&gt; </a:t>
            </a:r>
            <a:r>
              <a:rPr sz="2109" spc="-4" dirty="0">
                <a:solidFill>
                  <a:srgbClr val="3D2219"/>
                </a:solidFill>
                <a:latin typeface="Papyrus"/>
                <a:cs typeface="Papyrus"/>
              </a:rPr>
              <a:t>CREATE </a:t>
            </a:r>
            <a:r>
              <a:rPr sz="2109" dirty="0">
                <a:solidFill>
                  <a:srgbClr val="3D2219"/>
                </a:solidFill>
                <a:latin typeface="Papyrus"/>
                <a:cs typeface="Papyrus"/>
              </a:rPr>
              <a:t>TABLE IF NOT</a:t>
            </a:r>
            <a:r>
              <a:rPr sz="2109" spc="-32" dirty="0">
                <a:solidFill>
                  <a:srgbClr val="3D2219"/>
                </a:solidFill>
                <a:latin typeface="Papyrus"/>
                <a:cs typeface="Papyrus"/>
              </a:rPr>
              <a:t> </a:t>
            </a:r>
            <a:r>
              <a:rPr sz="2109" dirty="0">
                <a:solidFill>
                  <a:srgbClr val="3D2219"/>
                </a:solidFill>
                <a:latin typeface="Papyrus"/>
                <a:cs typeface="Papyrus"/>
              </a:rPr>
              <a:t>EXISTS</a:t>
            </a:r>
            <a:endParaRPr sz="2109">
              <a:latin typeface="Papyrus"/>
              <a:cs typeface="Papyrus"/>
            </a:endParaRPr>
          </a:p>
          <a:p>
            <a:pPr marL="51344" marR="3572">
              <a:lnSpc>
                <a:spcPct val="100000"/>
              </a:lnSpc>
            </a:pPr>
            <a:r>
              <a:rPr sz="2109" spc="-7" dirty="0">
                <a:solidFill>
                  <a:srgbClr val="3D2219"/>
                </a:solidFill>
                <a:latin typeface="Papyrus"/>
                <a:cs typeface="Papyrus"/>
              </a:rPr>
              <a:t>employee(eid </a:t>
            </a:r>
            <a:r>
              <a:rPr sz="2109" spc="-4" dirty="0">
                <a:solidFill>
                  <a:srgbClr val="3D2219"/>
                </a:solidFill>
                <a:latin typeface="Papyrus"/>
                <a:cs typeface="Papyrus"/>
              </a:rPr>
              <a:t>int, </a:t>
            </a:r>
            <a:r>
              <a:rPr sz="2109" dirty="0">
                <a:solidFill>
                  <a:srgbClr val="3D2219"/>
                </a:solidFill>
                <a:latin typeface="Papyrus"/>
                <a:cs typeface="Papyrus"/>
              </a:rPr>
              <a:t>name </a:t>
            </a:r>
            <a:r>
              <a:rPr sz="2109" spc="-7" dirty="0">
                <a:solidFill>
                  <a:srgbClr val="3D2219"/>
                </a:solidFill>
                <a:latin typeface="Papyrus"/>
                <a:cs typeface="Papyrus"/>
              </a:rPr>
              <a:t>String, </a:t>
            </a:r>
            <a:r>
              <a:rPr sz="2109" spc="-4" dirty="0">
                <a:solidFill>
                  <a:srgbClr val="3D2219"/>
                </a:solidFill>
                <a:latin typeface="Papyrus"/>
                <a:cs typeface="Papyrus"/>
              </a:rPr>
              <a:t>salary String, </a:t>
            </a:r>
            <a:r>
              <a:rPr sz="2109" spc="-7" dirty="0">
                <a:solidFill>
                  <a:srgbClr val="3D2219"/>
                </a:solidFill>
                <a:latin typeface="Papyrus"/>
                <a:cs typeface="Papyrus"/>
              </a:rPr>
              <a:t>destination  String)</a:t>
            </a:r>
            <a:endParaRPr sz="2109">
              <a:latin typeface="Papyrus"/>
              <a:cs typeface="Papyrus"/>
            </a:endParaRPr>
          </a:p>
          <a:p>
            <a:pPr marL="8929">
              <a:lnSpc>
                <a:spcPct val="100000"/>
              </a:lnSpc>
              <a:spcBef>
                <a:spcPts val="1680"/>
              </a:spcBef>
            </a:pPr>
            <a:r>
              <a:rPr sz="2109" spc="-4" dirty="0">
                <a:solidFill>
                  <a:srgbClr val="3D2219"/>
                </a:solidFill>
                <a:latin typeface="Papyrus"/>
                <a:cs typeface="Papyrus"/>
              </a:rPr>
              <a:t>&gt;COMMENT ‘Employee</a:t>
            </a:r>
            <a:r>
              <a:rPr sz="2109" spc="-18" dirty="0">
                <a:solidFill>
                  <a:srgbClr val="3D2219"/>
                </a:solidFill>
                <a:latin typeface="Papyrus"/>
                <a:cs typeface="Papyrus"/>
              </a:rPr>
              <a:t> </a:t>
            </a:r>
            <a:r>
              <a:rPr sz="2109" spc="-7" dirty="0">
                <a:solidFill>
                  <a:srgbClr val="3D2219"/>
                </a:solidFill>
                <a:latin typeface="Papyrus"/>
                <a:cs typeface="Papyrus"/>
              </a:rPr>
              <a:t>details’</a:t>
            </a:r>
            <a:endParaRPr sz="2109">
              <a:latin typeface="Papyrus"/>
              <a:cs typeface="Papyrus"/>
            </a:endParaRPr>
          </a:p>
          <a:p>
            <a:pPr marL="8929">
              <a:lnSpc>
                <a:spcPct val="100000"/>
              </a:lnSpc>
              <a:spcBef>
                <a:spcPts val="1687"/>
              </a:spcBef>
            </a:pPr>
            <a:r>
              <a:rPr sz="2109" spc="-4" dirty="0">
                <a:solidFill>
                  <a:srgbClr val="3D2219"/>
                </a:solidFill>
                <a:latin typeface="Papyrus"/>
                <a:cs typeface="Papyrus"/>
              </a:rPr>
              <a:t>&gt;ROW FORMAT</a:t>
            </a:r>
            <a:r>
              <a:rPr sz="2109" spc="-11" dirty="0">
                <a:solidFill>
                  <a:srgbClr val="3D2219"/>
                </a:solidFill>
                <a:latin typeface="Papyrus"/>
                <a:cs typeface="Papyrus"/>
              </a:rPr>
              <a:t> </a:t>
            </a:r>
            <a:r>
              <a:rPr sz="2109" dirty="0">
                <a:solidFill>
                  <a:srgbClr val="3D2219"/>
                </a:solidFill>
                <a:latin typeface="Papyrus"/>
                <a:cs typeface="Papyrus"/>
              </a:rPr>
              <a:t>DELIMITED</a:t>
            </a:r>
            <a:endParaRPr sz="2109">
              <a:latin typeface="Papyrus"/>
              <a:cs typeface="Papyrus"/>
            </a:endParaRPr>
          </a:p>
          <a:p>
            <a:pPr marL="8929">
              <a:lnSpc>
                <a:spcPct val="100000"/>
              </a:lnSpc>
              <a:spcBef>
                <a:spcPts val="1680"/>
              </a:spcBef>
            </a:pPr>
            <a:r>
              <a:rPr sz="2109" dirty="0">
                <a:solidFill>
                  <a:srgbClr val="3D2219"/>
                </a:solidFill>
                <a:latin typeface="Papyrus"/>
                <a:cs typeface="Papyrus"/>
              </a:rPr>
              <a:t>&gt;FIELDS </a:t>
            </a:r>
            <a:r>
              <a:rPr sz="2109" spc="-4" dirty="0">
                <a:solidFill>
                  <a:srgbClr val="3D2219"/>
                </a:solidFill>
                <a:latin typeface="Papyrus"/>
                <a:cs typeface="Papyrus"/>
              </a:rPr>
              <a:t>TERMINATED </a:t>
            </a:r>
            <a:r>
              <a:rPr sz="2109" spc="4" dirty="0">
                <a:solidFill>
                  <a:srgbClr val="3D2219"/>
                </a:solidFill>
                <a:latin typeface="Papyrus"/>
                <a:cs typeface="Papyrus"/>
              </a:rPr>
              <a:t>BY</a:t>
            </a:r>
            <a:r>
              <a:rPr sz="2109" spc="-21" dirty="0">
                <a:solidFill>
                  <a:srgbClr val="3D2219"/>
                </a:solidFill>
                <a:latin typeface="Papyrus"/>
                <a:cs typeface="Papyrus"/>
              </a:rPr>
              <a:t> </a:t>
            </a:r>
            <a:r>
              <a:rPr sz="2109" spc="-4" dirty="0">
                <a:solidFill>
                  <a:srgbClr val="3D2219"/>
                </a:solidFill>
                <a:latin typeface="Papyrus"/>
                <a:cs typeface="Papyrus"/>
              </a:rPr>
              <a:t>‘\t’</a:t>
            </a:r>
            <a:endParaRPr sz="2109">
              <a:latin typeface="Papyrus"/>
              <a:cs typeface="Papyrus"/>
            </a:endParaRPr>
          </a:p>
          <a:p>
            <a:pPr marL="8929">
              <a:lnSpc>
                <a:spcPct val="100000"/>
              </a:lnSpc>
              <a:spcBef>
                <a:spcPts val="1687"/>
              </a:spcBef>
            </a:pPr>
            <a:r>
              <a:rPr sz="2109" dirty="0">
                <a:solidFill>
                  <a:srgbClr val="3D2219"/>
                </a:solidFill>
                <a:latin typeface="Papyrus"/>
                <a:cs typeface="Papyrus"/>
              </a:rPr>
              <a:t>&gt;LINES </a:t>
            </a:r>
            <a:r>
              <a:rPr sz="2109" spc="-4" dirty="0">
                <a:solidFill>
                  <a:srgbClr val="3D2219"/>
                </a:solidFill>
                <a:latin typeface="Papyrus"/>
                <a:cs typeface="Papyrus"/>
              </a:rPr>
              <a:t>TERMINATED </a:t>
            </a:r>
            <a:r>
              <a:rPr sz="2109" spc="4" dirty="0">
                <a:solidFill>
                  <a:srgbClr val="3D2219"/>
                </a:solidFill>
                <a:latin typeface="Papyrus"/>
                <a:cs typeface="Papyrus"/>
              </a:rPr>
              <a:t>BY</a:t>
            </a:r>
            <a:r>
              <a:rPr sz="2109" spc="-21" dirty="0">
                <a:solidFill>
                  <a:srgbClr val="3D2219"/>
                </a:solidFill>
                <a:latin typeface="Papyrus"/>
                <a:cs typeface="Papyrus"/>
              </a:rPr>
              <a:t> </a:t>
            </a:r>
            <a:r>
              <a:rPr sz="2109" spc="-4" dirty="0">
                <a:solidFill>
                  <a:srgbClr val="3D2219"/>
                </a:solidFill>
                <a:latin typeface="Papyrus"/>
                <a:cs typeface="Papyrus"/>
              </a:rPr>
              <a:t>‘\n’</a:t>
            </a:r>
            <a:endParaRPr sz="2109">
              <a:latin typeface="Papyrus"/>
              <a:cs typeface="Papyrus"/>
            </a:endParaRPr>
          </a:p>
          <a:p>
            <a:pPr marL="8929">
              <a:lnSpc>
                <a:spcPct val="100000"/>
              </a:lnSpc>
              <a:spcBef>
                <a:spcPts val="1680"/>
              </a:spcBef>
            </a:pPr>
            <a:r>
              <a:rPr sz="2109" spc="-4" dirty="0">
                <a:solidFill>
                  <a:srgbClr val="3D2219"/>
                </a:solidFill>
                <a:latin typeface="Papyrus"/>
                <a:cs typeface="Papyrus"/>
              </a:rPr>
              <a:t>&gt;STORED AS</a:t>
            </a:r>
            <a:r>
              <a:rPr sz="2109" spc="-14" dirty="0">
                <a:solidFill>
                  <a:srgbClr val="3D2219"/>
                </a:solidFill>
                <a:latin typeface="Papyrus"/>
                <a:cs typeface="Papyrus"/>
              </a:rPr>
              <a:t> </a:t>
            </a:r>
            <a:r>
              <a:rPr sz="2109" dirty="0">
                <a:solidFill>
                  <a:srgbClr val="3D2219"/>
                </a:solidFill>
                <a:latin typeface="Papyrus"/>
                <a:cs typeface="Papyrus"/>
              </a:rPr>
              <a:t>TEXTFILE;</a:t>
            </a:r>
            <a:endParaRPr sz="2109">
              <a:latin typeface="Papyrus"/>
              <a:cs typeface="Papyrus"/>
            </a:endParaRPr>
          </a:p>
        </p:txBody>
      </p:sp>
    </p:spTree>
    <p:extLst>
      <p:ext uri="{BB962C8B-B14F-4D97-AF65-F5344CB8AC3E}">
        <p14:creationId xmlns:p14="http://schemas.microsoft.com/office/powerpoint/2010/main" val="3873264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33B0-F7CE-4B61-BF59-CC427C263811}"/>
              </a:ext>
            </a:extLst>
          </p:cNvPr>
          <p:cNvSpPr>
            <a:spLocks noGrp="1"/>
          </p:cNvSpPr>
          <p:nvPr>
            <p:ph type="title"/>
          </p:nvPr>
        </p:nvSpPr>
        <p:spPr/>
        <p:txBody>
          <a:bodyPr>
            <a:normAutofit/>
          </a:bodyPr>
          <a:lstStyle/>
          <a:p>
            <a:r>
              <a:rPr lang="en-CA" sz="5400" b="0" i="0" u="none" strike="noStrike" dirty="0">
                <a:solidFill>
                  <a:srgbClr val="000000"/>
                </a:solidFill>
                <a:effectLst/>
                <a:latin typeface="Calibri" panose="020F0502020204030204" pitchFamily="34" charset="0"/>
              </a:rPr>
              <a:t>Challenges of Big Data</a:t>
            </a:r>
            <a:endParaRPr lang="en-CA" sz="5400" dirty="0"/>
          </a:p>
        </p:txBody>
      </p:sp>
      <p:sp>
        <p:nvSpPr>
          <p:cNvPr id="3" name="Content Placeholder 2">
            <a:extLst>
              <a:ext uri="{FF2B5EF4-FFF2-40B4-BE49-F238E27FC236}">
                <a16:creationId xmlns:a16="http://schemas.microsoft.com/office/drawing/2014/main" id="{BD2A39B9-15A0-498A-81D6-86E29A2170E9}"/>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3200" b="0" i="0" u="none" strike="noStrike" dirty="0">
                <a:solidFill>
                  <a:srgbClr val="000000"/>
                </a:solidFill>
                <a:effectLst/>
                <a:latin typeface="Calibri" panose="020F0502020204030204" pitchFamily="34" charset="0"/>
              </a:rPr>
              <a:t>Recognizing the unstructured data. Ex: pdf, web pages,  videos etc.</a:t>
            </a:r>
            <a:endParaRPr lang="en-US" sz="3200"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sz="3200" b="0" i="0" u="none" strike="noStrike" dirty="0">
                <a:solidFill>
                  <a:srgbClr val="000000"/>
                </a:solidFill>
                <a:effectLst/>
                <a:latin typeface="Calibri" panose="020F0502020204030204" pitchFamily="34" charset="0"/>
              </a:rPr>
              <a:t>Storing big data in right time</a:t>
            </a:r>
            <a:endParaRPr lang="en-US" sz="3200"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sz="3200" b="0" i="0" u="none" strike="noStrike" dirty="0">
                <a:solidFill>
                  <a:srgbClr val="000000"/>
                </a:solidFill>
                <a:effectLst/>
                <a:latin typeface="Calibri" panose="020F0502020204030204" pitchFamily="34" charset="0"/>
              </a:rPr>
              <a:t>Processing the big data</a:t>
            </a:r>
            <a:endParaRPr lang="en-US" sz="3200"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sz="3200" b="0" i="0" u="none" strike="noStrike" dirty="0">
                <a:solidFill>
                  <a:srgbClr val="000000"/>
                </a:solidFill>
                <a:effectLst/>
                <a:latin typeface="Calibri" panose="020F0502020204030204" pitchFamily="34" charset="0"/>
              </a:rPr>
              <a:t>Analyzing the big data</a:t>
            </a:r>
            <a:endParaRPr lang="en-US" sz="3200" b="0" i="0" u="none" strike="noStrike" dirty="0">
              <a:solidFill>
                <a:srgbClr val="000000"/>
              </a:solidFill>
              <a:effectLst/>
              <a:latin typeface="Arial" panose="020B0604020202020204" pitchFamily="34" charset="0"/>
            </a:endParaRPr>
          </a:p>
          <a:p>
            <a:pPr rtl="0" fontAlgn="base">
              <a:spcBef>
                <a:spcPts val="560"/>
              </a:spcBef>
              <a:spcAft>
                <a:spcPts val="0"/>
              </a:spcAft>
              <a:buFont typeface="Arial" panose="020B0604020202020204" pitchFamily="34" charset="0"/>
              <a:buChar char="•"/>
            </a:pPr>
            <a:r>
              <a:rPr lang="en-US" sz="3200" b="0" i="0" u="none" strike="noStrike" dirty="0">
                <a:solidFill>
                  <a:srgbClr val="000000"/>
                </a:solidFill>
                <a:effectLst/>
                <a:latin typeface="Calibri" panose="020F0502020204030204" pitchFamily="34" charset="0"/>
              </a:rPr>
              <a:t>Using the analyzed data in productive manner in right time and deliver to right people</a:t>
            </a:r>
            <a:endParaRPr lang="en-US" sz="3200" b="0" i="0" u="none" strike="noStrike" dirty="0">
              <a:solidFill>
                <a:srgbClr val="000000"/>
              </a:solidFill>
              <a:effectLst/>
              <a:latin typeface="Arial" panose="020B0604020202020204" pitchFamily="34" charset="0"/>
            </a:endParaRPr>
          </a:p>
          <a:p>
            <a:endParaRPr lang="en-CA" dirty="0"/>
          </a:p>
        </p:txBody>
      </p:sp>
    </p:spTree>
    <p:extLst>
      <p:ext uri="{BB962C8B-B14F-4D97-AF65-F5344CB8AC3E}">
        <p14:creationId xmlns:p14="http://schemas.microsoft.com/office/powerpoint/2010/main" val="4171730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2278" y="792956"/>
            <a:ext cx="2403425"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4" dirty="0"/>
              <a:t>Partition</a:t>
            </a:r>
            <a:endParaRPr sz="5062"/>
          </a:p>
        </p:txBody>
      </p:sp>
      <p:sp>
        <p:nvSpPr>
          <p:cNvPr id="3" name="object 3"/>
          <p:cNvSpPr/>
          <p:nvPr/>
        </p:nvSpPr>
        <p:spPr>
          <a:xfrm>
            <a:off x="2452688" y="2352079"/>
            <a:ext cx="56256" cy="48220"/>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3851374"/>
            <a:ext cx="56256" cy="48220"/>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p:nvPr/>
        </p:nvSpPr>
        <p:spPr>
          <a:xfrm>
            <a:off x="2452688" y="5029200"/>
            <a:ext cx="56256" cy="48220"/>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6" name="object 6"/>
          <p:cNvSpPr txBox="1">
            <a:spLocks noGrp="1"/>
          </p:cNvSpPr>
          <p:nvPr>
            <p:ph type="body" idx="1"/>
          </p:nvPr>
        </p:nvSpPr>
        <p:spPr>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149120" marR="3572">
              <a:lnSpc>
                <a:spcPct val="100000"/>
              </a:lnSpc>
              <a:spcBef>
                <a:spcPts val="70"/>
              </a:spcBef>
            </a:pPr>
            <a:r>
              <a:rPr sz="2109" spc="-4" dirty="0"/>
              <a:t>Hive </a:t>
            </a:r>
            <a:r>
              <a:rPr sz="2109" spc="-7" dirty="0"/>
              <a:t>organizes tables </a:t>
            </a:r>
            <a:r>
              <a:rPr sz="2109" spc="-4" dirty="0"/>
              <a:t>into </a:t>
            </a:r>
            <a:r>
              <a:rPr sz="2109" spc="-7" dirty="0"/>
              <a:t>partitions. </a:t>
            </a:r>
            <a:r>
              <a:rPr sz="2109" dirty="0"/>
              <a:t>It </a:t>
            </a:r>
            <a:r>
              <a:rPr sz="2109" spc="-4" dirty="0"/>
              <a:t>is </a:t>
            </a:r>
            <a:r>
              <a:rPr sz="2109" dirty="0"/>
              <a:t>a </a:t>
            </a:r>
            <a:r>
              <a:rPr sz="2109" spc="-4" dirty="0"/>
              <a:t>way </a:t>
            </a:r>
            <a:r>
              <a:rPr sz="2109" spc="-7" dirty="0"/>
              <a:t>of dividing </a:t>
            </a:r>
            <a:r>
              <a:rPr sz="2109" dirty="0"/>
              <a:t>a  </a:t>
            </a:r>
            <a:r>
              <a:rPr sz="2109" spc="-4" dirty="0"/>
              <a:t>table into related parts </a:t>
            </a:r>
            <a:r>
              <a:rPr sz="2109" spc="-7" dirty="0"/>
              <a:t>based on </a:t>
            </a:r>
            <a:r>
              <a:rPr sz="2109" spc="-4" dirty="0"/>
              <a:t>the </a:t>
            </a:r>
            <a:r>
              <a:rPr sz="2109" spc="-7" dirty="0"/>
              <a:t>values </a:t>
            </a:r>
            <a:r>
              <a:rPr sz="2109" spc="-4" dirty="0"/>
              <a:t>of </a:t>
            </a:r>
            <a:r>
              <a:rPr sz="2109" spc="-7" dirty="0"/>
              <a:t>partitioned  </a:t>
            </a:r>
            <a:r>
              <a:rPr sz="2109" spc="-4" dirty="0"/>
              <a:t>columns such as </a:t>
            </a:r>
            <a:r>
              <a:rPr sz="2109" spc="-7" dirty="0"/>
              <a:t>date, city, </a:t>
            </a:r>
            <a:r>
              <a:rPr sz="2109" spc="-4" dirty="0"/>
              <a:t>and </a:t>
            </a:r>
            <a:r>
              <a:rPr sz="2109" spc="-7" dirty="0"/>
              <a:t>department. </a:t>
            </a:r>
            <a:r>
              <a:rPr sz="2109" spc="-4" dirty="0"/>
              <a:t>Using </a:t>
            </a:r>
            <a:r>
              <a:rPr sz="2109" spc="-7" dirty="0"/>
              <a:t>partition, </a:t>
            </a:r>
            <a:r>
              <a:rPr sz="2109" spc="-4" dirty="0"/>
              <a:t>it  is easy </a:t>
            </a:r>
            <a:r>
              <a:rPr sz="2109" dirty="0"/>
              <a:t>to </a:t>
            </a:r>
            <a:r>
              <a:rPr sz="2109" spc="-7" dirty="0"/>
              <a:t>query </a:t>
            </a:r>
            <a:r>
              <a:rPr sz="2109" dirty="0"/>
              <a:t>a </a:t>
            </a:r>
            <a:r>
              <a:rPr sz="2109" spc="-7" dirty="0"/>
              <a:t>portion of the</a:t>
            </a:r>
            <a:r>
              <a:rPr sz="2109" spc="-32" dirty="0"/>
              <a:t> </a:t>
            </a:r>
            <a:r>
              <a:rPr sz="2109" spc="-7" dirty="0"/>
              <a:t>data.</a:t>
            </a:r>
            <a:endParaRPr sz="2109"/>
          </a:p>
          <a:p>
            <a:pPr marL="149120" marR="502724">
              <a:lnSpc>
                <a:spcPct val="99900"/>
              </a:lnSpc>
              <a:spcBef>
                <a:spcPts val="1680"/>
              </a:spcBef>
            </a:pPr>
            <a:r>
              <a:rPr sz="2109" spc="-7" dirty="0"/>
              <a:t>Adding partition- </a:t>
            </a:r>
            <a:r>
              <a:rPr sz="2109" spc="-4" dirty="0"/>
              <a:t>Syntax </a:t>
            </a:r>
            <a:r>
              <a:rPr sz="2109" dirty="0"/>
              <a:t>- </a:t>
            </a:r>
            <a:r>
              <a:rPr sz="2109" spc="-4" dirty="0"/>
              <a:t>hive</a:t>
            </a:r>
            <a:r>
              <a:rPr sz="2109" spc="-4" dirty="0">
                <a:solidFill>
                  <a:srgbClr val="666600"/>
                </a:solidFill>
              </a:rPr>
              <a:t>&gt; </a:t>
            </a:r>
            <a:r>
              <a:rPr sz="2109" spc="-4" dirty="0"/>
              <a:t>ALTER </a:t>
            </a:r>
            <a:r>
              <a:rPr sz="2109" dirty="0"/>
              <a:t>TABLE  </a:t>
            </a:r>
            <a:r>
              <a:rPr sz="2109" spc="-7" dirty="0"/>
              <a:t>employee </a:t>
            </a:r>
            <a:r>
              <a:rPr sz="2109" spc="-4" dirty="0"/>
              <a:t>ADD PARTITION(year =‘2013’) </a:t>
            </a:r>
            <a:r>
              <a:rPr sz="2109" spc="-7" dirty="0"/>
              <a:t>location  ‘/2012/part2012’;</a:t>
            </a:r>
            <a:endParaRPr sz="2109"/>
          </a:p>
          <a:p>
            <a:pPr marL="149120" marR="372801">
              <a:lnSpc>
                <a:spcPct val="100000"/>
              </a:lnSpc>
              <a:spcBef>
                <a:spcPts val="1687"/>
              </a:spcBef>
            </a:pPr>
            <a:r>
              <a:rPr sz="2109" spc="-7" dirty="0"/>
              <a:t>Dropping partition </a:t>
            </a:r>
            <a:r>
              <a:rPr sz="2109" dirty="0"/>
              <a:t>- </a:t>
            </a:r>
            <a:r>
              <a:rPr sz="2109" spc="-4" dirty="0"/>
              <a:t>Syntax </a:t>
            </a:r>
            <a:r>
              <a:rPr sz="2109" dirty="0"/>
              <a:t>- </a:t>
            </a:r>
            <a:r>
              <a:rPr sz="2109" spc="-7" dirty="0"/>
              <a:t>hive&gt;ALTER </a:t>
            </a:r>
            <a:r>
              <a:rPr sz="2109" dirty="0"/>
              <a:t>TABLE  </a:t>
            </a:r>
            <a:r>
              <a:rPr sz="2109" spc="-7" dirty="0"/>
              <a:t>employee </a:t>
            </a:r>
            <a:r>
              <a:rPr sz="2109" spc="-4" dirty="0"/>
              <a:t>DROP </a:t>
            </a:r>
            <a:r>
              <a:rPr sz="2109" dirty="0">
                <a:solidFill>
                  <a:srgbClr val="666600"/>
                </a:solidFill>
              </a:rPr>
              <a:t>[</a:t>
            </a:r>
            <a:r>
              <a:rPr sz="2109" dirty="0"/>
              <a:t>IF </a:t>
            </a:r>
            <a:r>
              <a:rPr sz="2109" spc="-4" dirty="0"/>
              <a:t>EXISTS</a:t>
            </a:r>
            <a:r>
              <a:rPr sz="2109" spc="-4" dirty="0">
                <a:solidFill>
                  <a:srgbClr val="666600"/>
                </a:solidFill>
              </a:rPr>
              <a:t>] </a:t>
            </a:r>
            <a:r>
              <a:rPr sz="2109" dirty="0"/>
              <a:t>PARTITION  </a:t>
            </a:r>
            <a:r>
              <a:rPr sz="2109" spc="-7" dirty="0">
                <a:solidFill>
                  <a:srgbClr val="666600"/>
                </a:solidFill>
              </a:rPr>
              <a:t>(</a:t>
            </a:r>
            <a:r>
              <a:rPr sz="2109" spc="-7" dirty="0"/>
              <a:t>year=‘2013’</a:t>
            </a:r>
            <a:r>
              <a:rPr sz="2109" spc="-7" dirty="0">
                <a:solidFill>
                  <a:srgbClr val="666600"/>
                </a:solidFill>
              </a:rPr>
              <a:t>);</a:t>
            </a:r>
            <a:endParaRPr sz="2109"/>
          </a:p>
        </p:txBody>
      </p:sp>
    </p:spTree>
    <p:extLst>
      <p:ext uri="{BB962C8B-B14F-4D97-AF65-F5344CB8AC3E}">
        <p14:creationId xmlns:p14="http://schemas.microsoft.com/office/powerpoint/2010/main" val="1325768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3238" y="792956"/>
            <a:ext cx="7033915"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7" dirty="0"/>
              <a:t>HiveQL </a:t>
            </a:r>
            <a:r>
              <a:rPr sz="5062" dirty="0"/>
              <a:t>- </a:t>
            </a:r>
            <a:r>
              <a:rPr sz="5062" spc="-4" dirty="0"/>
              <a:t>Select</a:t>
            </a:r>
            <a:r>
              <a:rPr sz="5062" spc="-84" dirty="0"/>
              <a:t> </a:t>
            </a:r>
            <a:r>
              <a:rPr sz="5062" spc="-4" dirty="0"/>
              <a:t>Where</a:t>
            </a:r>
            <a:endParaRPr sz="5062"/>
          </a:p>
        </p:txBody>
      </p:sp>
      <p:sp>
        <p:nvSpPr>
          <p:cNvPr id="3" name="object 3"/>
          <p:cNvSpPr/>
          <p:nvPr/>
        </p:nvSpPr>
        <p:spPr>
          <a:xfrm>
            <a:off x="2452687" y="3057524"/>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7" y="4546997"/>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a:spLocks noGrp="1"/>
          </p:cNvSpPr>
          <p:nvPr>
            <p:ph type="body" idx="1"/>
          </p:nvPr>
        </p:nvSpPr>
        <p:spPr>
          <a:prstGeom prst="rect">
            <a:avLst/>
          </a:prstGeom>
        </p:spPr>
        <p:txBody>
          <a:bodyPr vert="horz" wrap="square" lIns="0" tIns="677763"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216091" marR="3572">
              <a:lnSpc>
                <a:spcPct val="100000"/>
              </a:lnSpc>
              <a:spcBef>
                <a:spcPts val="70"/>
              </a:spcBef>
            </a:pPr>
            <a:r>
              <a:rPr sz="2672" spc="-4" dirty="0"/>
              <a:t>The </a:t>
            </a:r>
            <a:r>
              <a:rPr sz="2672" spc="-7" dirty="0"/>
              <a:t>Hive Query </a:t>
            </a:r>
            <a:r>
              <a:rPr sz="2672" spc="-4" dirty="0"/>
              <a:t>Language </a:t>
            </a:r>
            <a:r>
              <a:rPr sz="2672" spc="-7" dirty="0"/>
              <a:t>(HiveQL) </a:t>
            </a:r>
            <a:r>
              <a:rPr sz="2672" spc="-4" dirty="0"/>
              <a:t>is </a:t>
            </a:r>
            <a:r>
              <a:rPr sz="2672" dirty="0"/>
              <a:t>a  </a:t>
            </a:r>
            <a:r>
              <a:rPr sz="2672" spc="-7" dirty="0"/>
              <a:t>query </a:t>
            </a:r>
            <a:r>
              <a:rPr sz="2672" spc="-4" dirty="0"/>
              <a:t>language </a:t>
            </a:r>
            <a:r>
              <a:rPr sz="2672" dirty="0"/>
              <a:t>for </a:t>
            </a:r>
            <a:r>
              <a:rPr sz="2672" spc="-4" dirty="0"/>
              <a:t>Hive </a:t>
            </a:r>
            <a:r>
              <a:rPr sz="2672" dirty="0"/>
              <a:t>to </a:t>
            </a:r>
            <a:r>
              <a:rPr sz="2672" spc="-4" dirty="0"/>
              <a:t>process </a:t>
            </a:r>
            <a:r>
              <a:rPr sz="2672" dirty="0"/>
              <a:t>and analyze  </a:t>
            </a:r>
            <a:r>
              <a:rPr sz="2672" spc="-7" dirty="0"/>
              <a:t>structured </a:t>
            </a:r>
            <a:r>
              <a:rPr sz="2672" dirty="0"/>
              <a:t>data </a:t>
            </a:r>
            <a:r>
              <a:rPr sz="2672" spc="-4" dirty="0"/>
              <a:t>in </a:t>
            </a:r>
            <a:r>
              <a:rPr sz="2672" dirty="0"/>
              <a:t>a</a:t>
            </a:r>
            <a:r>
              <a:rPr sz="2672" spc="18" dirty="0"/>
              <a:t> </a:t>
            </a:r>
            <a:r>
              <a:rPr sz="2672" spc="-4" dirty="0"/>
              <a:t>Metastore.</a:t>
            </a:r>
            <a:endParaRPr sz="2672"/>
          </a:p>
          <a:p>
            <a:pPr marL="216091" marR="1127779">
              <a:lnSpc>
                <a:spcPct val="100000"/>
              </a:lnSpc>
              <a:spcBef>
                <a:spcPts val="2109"/>
              </a:spcBef>
            </a:pPr>
            <a:r>
              <a:rPr sz="2672" spc="-4" dirty="0"/>
              <a:t>hive</a:t>
            </a:r>
            <a:r>
              <a:rPr sz="2672" spc="-4" dirty="0">
                <a:solidFill>
                  <a:srgbClr val="666600"/>
                </a:solidFill>
              </a:rPr>
              <a:t>&gt; </a:t>
            </a:r>
            <a:r>
              <a:rPr sz="2672" dirty="0"/>
              <a:t>SELECT </a:t>
            </a:r>
            <a:r>
              <a:rPr sz="2672" dirty="0">
                <a:solidFill>
                  <a:srgbClr val="666600"/>
                </a:solidFill>
              </a:rPr>
              <a:t>* </a:t>
            </a:r>
            <a:r>
              <a:rPr sz="2672" spc="-4" dirty="0"/>
              <a:t>FROM employee  WHERE</a:t>
            </a:r>
            <a:r>
              <a:rPr sz="2672" dirty="0"/>
              <a:t> salary</a:t>
            </a:r>
            <a:r>
              <a:rPr sz="2672" dirty="0">
                <a:solidFill>
                  <a:srgbClr val="666600"/>
                </a:solidFill>
              </a:rPr>
              <a:t>&gt;</a:t>
            </a:r>
            <a:r>
              <a:rPr sz="2672" dirty="0">
                <a:solidFill>
                  <a:srgbClr val="006666"/>
                </a:solidFill>
              </a:rPr>
              <a:t>30000</a:t>
            </a:r>
            <a:r>
              <a:rPr sz="2672" dirty="0">
                <a:solidFill>
                  <a:srgbClr val="666600"/>
                </a:solidFill>
              </a:rPr>
              <a:t>;</a:t>
            </a:r>
            <a:endParaRPr sz="2672"/>
          </a:p>
        </p:txBody>
      </p:sp>
    </p:spTree>
    <p:extLst>
      <p:ext uri="{BB962C8B-B14F-4D97-AF65-F5344CB8AC3E}">
        <p14:creationId xmlns:p14="http://schemas.microsoft.com/office/powerpoint/2010/main" val="41384241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2881508" marR="3572" indent="-2881508">
              <a:lnSpc>
                <a:spcPct val="100000"/>
              </a:lnSpc>
              <a:spcBef>
                <a:spcPts val="70"/>
              </a:spcBef>
            </a:pPr>
            <a:r>
              <a:rPr sz="4851" spc="-11" dirty="0"/>
              <a:t>HiveQL </a:t>
            </a:r>
            <a:r>
              <a:rPr sz="4851" dirty="0"/>
              <a:t>- </a:t>
            </a:r>
            <a:r>
              <a:rPr sz="4851" spc="-11" dirty="0"/>
              <a:t>Select</a:t>
            </a:r>
            <a:r>
              <a:rPr sz="4851" spc="-53" dirty="0"/>
              <a:t> </a:t>
            </a:r>
            <a:r>
              <a:rPr sz="4851" spc="-7" dirty="0"/>
              <a:t>Order  </a:t>
            </a:r>
            <a:r>
              <a:rPr sz="4851" dirty="0"/>
              <a:t>By</a:t>
            </a:r>
            <a:endParaRPr sz="4851"/>
          </a:p>
        </p:txBody>
      </p:sp>
      <p:sp>
        <p:nvSpPr>
          <p:cNvPr id="3" name="object 3"/>
          <p:cNvSpPr/>
          <p:nvPr/>
        </p:nvSpPr>
        <p:spPr>
          <a:xfrm>
            <a:off x="2452687" y="3057524"/>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7" y="4546997"/>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a:spLocks noGrp="1"/>
          </p:cNvSpPr>
          <p:nvPr>
            <p:ph type="body" idx="1"/>
          </p:nvPr>
        </p:nvSpPr>
        <p:spPr>
          <a:prstGeom prst="rect">
            <a:avLst/>
          </a:prstGeom>
        </p:spPr>
        <p:txBody>
          <a:bodyPr vert="horz" wrap="square" lIns="0" tIns="677763"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216091" marR="3572">
              <a:lnSpc>
                <a:spcPct val="100000"/>
              </a:lnSpc>
              <a:spcBef>
                <a:spcPts val="70"/>
              </a:spcBef>
            </a:pPr>
            <a:r>
              <a:rPr sz="2672" spc="-4" dirty="0"/>
              <a:t>The ORDER </a:t>
            </a:r>
            <a:r>
              <a:rPr sz="2672" spc="4" dirty="0"/>
              <a:t>BY </a:t>
            </a:r>
            <a:r>
              <a:rPr sz="2672" spc="-4" dirty="0"/>
              <a:t>clause is </a:t>
            </a:r>
            <a:r>
              <a:rPr sz="2672" spc="-7" dirty="0"/>
              <a:t>used </a:t>
            </a:r>
            <a:r>
              <a:rPr sz="2672" spc="4" dirty="0"/>
              <a:t>to </a:t>
            </a:r>
            <a:r>
              <a:rPr sz="2672" spc="-4" dirty="0"/>
              <a:t>retrieve  the details based </a:t>
            </a:r>
            <a:r>
              <a:rPr sz="2672" dirty="0"/>
              <a:t>on one </a:t>
            </a:r>
            <a:r>
              <a:rPr sz="2672" spc="-7" dirty="0"/>
              <a:t>column </a:t>
            </a:r>
            <a:r>
              <a:rPr sz="2672" dirty="0"/>
              <a:t>and </a:t>
            </a:r>
            <a:r>
              <a:rPr sz="2672" spc="-4" dirty="0"/>
              <a:t>sort </a:t>
            </a:r>
            <a:r>
              <a:rPr sz="2672" dirty="0"/>
              <a:t>the  </a:t>
            </a:r>
            <a:r>
              <a:rPr sz="2672" spc="-7" dirty="0"/>
              <a:t>result </a:t>
            </a:r>
            <a:r>
              <a:rPr sz="2672" spc="-4" dirty="0"/>
              <a:t>set by ascending </a:t>
            </a:r>
            <a:r>
              <a:rPr sz="2672" dirty="0"/>
              <a:t>or </a:t>
            </a:r>
            <a:r>
              <a:rPr sz="2672" spc="-4" dirty="0"/>
              <a:t>descending</a:t>
            </a:r>
            <a:r>
              <a:rPr sz="2672" spc="32" dirty="0"/>
              <a:t> </a:t>
            </a:r>
            <a:r>
              <a:rPr sz="2672" spc="-4" dirty="0"/>
              <a:t>order.</a:t>
            </a:r>
            <a:endParaRPr sz="2672"/>
          </a:p>
          <a:p>
            <a:pPr marL="216091" marR="169658">
              <a:lnSpc>
                <a:spcPct val="100000"/>
              </a:lnSpc>
              <a:spcBef>
                <a:spcPts val="2109"/>
              </a:spcBef>
            </a:pPr>
            <a:r>
              <a:rPr sz="2672" spc="-4" dirty="0"/>
              <a:t>hive</a:t>
            </a:r>
            <a:r>
              <a:rPr sz="2672" spc="-4" dirty="0">
                <a:solidFill>
                  <a:srgbClr val="666600"/>
                </a:solidFill>
              </a:rPr>
              <a:t>&gt; </a:t>
            </a:r>
            <a:r>
              <a:rPr sz="2672" dirty="0"/>
              <a:t>SELECT </a:t>
            </a:r>
            <a:r>
              <a:rPr sz="2672" dirty="0">
                <a:solidFill>
                  <a:srgbClr val="7E1354"/>
                </a:solidFill>
              </a:rPr>
              <a:t>Id</a:t>
            </a:r>
            <a:r>
              <a:rPr sz="2672" dirty="0">
                <a:solidFill>
                  <a:srgbClr val="666600"/>
                </a:solidFill>
              </a:rPr>
              <a:t>, </a:t>
            </a:r>
            <a:r>
              <a:rPr sz="2672" dirty="0">
                <a:solidFill>
                  <a:srgbClr val="7E1354"/>
                </a:solidFill>
              </a:rPr>
              <a:t>Name</a:t>
            </a:r>
            <a:r>
              <a:rPr sz="2672" dirty="0">
                <a:solidFill>
                  <a:srgbClr val="666600"/>
                </a:solidFill>
              </a:rPr>
              <a:t>, </a:t>
            </a:r>
            <a:r>
              <a:rPr sz="2672" spc="-7" dirty="0">
                <a:solidFill>
                  <a:srgbClr val="7E1354"/>
                </a:solidFill>
              </a:rPr>
              <a:t>Dept </a:t>
            </a:r>
            <a:r>
              <a:rPr sz="2672" spc="-4" dirty="0"/>
              <a:t>FROM  </a:t>
            </a:r>
            <a:r>
              <a:rPr sz="2672" spc="-7" dirty="0"/>
              <a:t>employee </a:t>
            </a:r>
            <a:r>
              <a:rPr sz="2672" spc="-4" dirty="0"/>
              <a:t>ORDER </a:t>
            </a:r>
            <a:r>
              <a:rPr sz="2672" spc="4" dirty="0"/>
              <a:t>BY</a:t>
            </a:r>
            <a:r>
              <a:rPr sz="2672" dirty="0"/>
              <a:t> </a:t>
            </a:r>
            <a:r>
              <a:rPr sz="2672" spc="4" dirty="0"/>
              <a:t>DEPT</a:t>
            </a:r>
            <a:r>
              <a:rPr sz="2672" spc="4" dirty="0">
                <a:solidFill>
                  <a:srgbClr val="666600"/>
                </a:solidFill>
              </a:rPr>
              <a:t>;</a:t>
            </a:r>
            <a:endParaRPr sz="2672"/>
          </a:p>
        </p:txBody>
      </p:sp>
    </p:spTree>
    <p:extLst>
      <p:ext uri="{BB962C8B-B14F-4D97-AF65-F5344CB8AC3E}">
        <p14:creationId xmlns:p14="http://schemas.microsoft.com/office/powerpoint/2010/main" val="3986892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3486"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2895348" marR="3572" indent="-2886865">
              <a:lnSpc>
                <a:spcPts val="5646"/>
              </a:lnSpc>
              <a:spcBef>
                <a:spcPts val="264"/>
              </a:spcBef>
            </a:pPr>
            <a:r>
              <a:rPr spc="-7" dirty="0"/>
              <a:t>HiveQL </a:t>
            </a:r>
            <a:r>
              <a:rPr dirty="0"/>
              <a:t>-</a:t>
            </a:r>
            <a:r>
              <a:rPr spc="-60" dirty="0"/>
              <a:t> </a:t>
            </a:r>
            <a:r>
              <a:rPr spc="-7" dirty="0"/>
              <a:t>Select-Group  </a:t>
            </a:r>
            <a:r>
              <a:rPr spc="-4" dirty="0"/>
              <a:t>By</a:t>
            </a:r>
          </a:p>
        </p:txBody>
      </p:sp>
      <p:sp>
        <p:nvSpPr>
          <p:cNvPr id="3" name="object 3"/>
          <p:cNvSpPr/>
          <p:nvPr/>
        </p:nvSpPr>
        <p:spPr>
          <a:xfrm>
            <a:off x="2452687" y="2853928"/>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7" y="4750594"/>
            <a:ext cx="70545" cy="6072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a:spLocks noGrp="1"/>
          </p:cNvSpPr>
          <p:nvPr>
            <p:ph type="body" idx="1"/>
          </p:nvPr>
        </p:nvSpPr>
        <p:spPr>
          <a:prstGeom prst="rect">
            <a:avLst/>
          </a:prstGeom>
        </p:spPr>
        <p:txBody>
          <a:bodyPr vert="horz" wrap="square" lIns="0" tIns="474166"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216091" marR="3572">
              <a:lnSpc>
                <a:spcPct val="100000"/>
              </a:lnSpc>
              <a:spcBef>
                <a:spcPts val="70"/>
              </a:spcBef>
            </a:pPr>
            <a:r>
              <a:rPr sz="2672" spc="-4" dirty="0"/>
              <a:t>The GROUP </a:t>
            </a:r>
            <a:r>
              <a:rPr sz="2672" dirty="0"/>
              <a:t>BY </a:t>
            </a:r>
            <a:r>
              <a:rPr sz="2672" spc="-4" dirty="0"/>
              <a:t>clause is </a:t>
            </a:r>
            <a:r>
              <a:rPr sz="2672" spc="-7" dirty="0"/>
              <a:t>used </a:t>
            </a:r>
            <a:r>
              <a:rPr sz="2672" dirty="0"/>
              <a:t>to </a:t>
            </a:r>
            <a:r>
              <a:rPr sz="2672" spc="-7" dirty="0"/>
              <a:t>group </a:t>
            </a:r>
            <a:r>
              <a:rPr sz="2672" spc="-4" dirty="0"/>
              <a:t>all  the records in </a:t>
            </a:r>
            <a:r>
              <a:rPr sz="2672" dirty="0"/>
              <a:t>a </a:t>
            </a:r>
            <a:r>
              <a:rPr sz="2672" spc="-7" dirty="0"/>
              <a:t>result </a:t>
            </a:r>
            <a:r>
              <a:rPr sz="2672" spc="-4" dirty="0"/>
              <a:t>set using </a:t>
            </a:r>
            <a:r>
              <a:rPr sz="2672" dirty="0"/>
              <a:t>a </a:t>
            </a:r>
            <a:r>
              <a:rPr sz="2672" spc="-4" dirty="0"/>
              <a:t>particular  collection column. It is used </a:t>
            </a:r>
            <a:r>
              <a:rPr sz="2672" dirty="0"/>
              <a:t>to </a:t>
            </a:r>
            <a:r>
              <a:rPr sz="2672" spc="-7" dirty="0"/>
              <a:t>query </a:t>
            </a:r>
            <a:r>
              <a:rPr sz="2672" dirty="0"/>
              <a:t>a </a:t>
            </a:r>
            <a:r>
              <a:rPr sz="2672" spc="-4" dirty="0"/>
              <a:t>group </a:t>
            </a:r>
            <a:r>
              <a:rPr sz="2672" dirty="0"/>
              <a:t>of  </a:t>
            </a:r>
            <a:r>
              <a:rPr sz="2672" spc="-4" dirty="0"/>
              <a:t>records.</a:t>
            </a:r>
            <a:endParaRPr sz="2672"/>
          </a:p>
          <a:p>
            <a:pPr marL="216091" marR="531298">
              <a:lnSpc>
                <a:spcPct val="100000"/>
              </a:lnSpc>
              <a:spcBef>
                <a:spcPts val="2109"/>
              </a:spcBef>
            </a:pPr>
            <a:r>
              <a:rPr sz="2672" spc="-4" dirty="0"/>
              <a:t>hive</a:t>
            </a:r>
            <a:r>
              <a:rPr sz="2672" spc="-4" dirty="0">
                <a:solidFill>
                  <a:srgbClr val="666600"/>
                </a:solidFill>
              </a:rPr>
              <a:t>&gt; </a:t>
            </a:r>
            <a:r>
              <a:rPr sz="2672" dirty="0"/>
              <a:t>SELECT </a:t>
            </a:r>
            <a:r>
              <a:rPr sz="2672" spc="-4" dirty="0">
                <a:solidFill>
                  <a:srgbClr val="7E1354"/>
                </a:solidFill>
              </a:rPr>
              <a:t>Dept</a:t>
            </a:r>
            <a:r>
              <a:rPr sz="2672" spc="-4" dirty="0">
                <a:solidFill>
                  <a:srgbClr val="666600"/>
                </a:solidFill>
              </a:rPr>
              <a:t>,</a:t>
            </a:r>
            <a:r>
              <a:rPr sz="2672" spc="-4" dirty="0"/>
              <a:t>count</a:t>
            </a:r>
            <a:r>
              <a:rPr sz="2672" spc="-4" dirty="0">
                <a:solidFill>
                  <a:srgbClr val="666600"/>
                </a:solidFill>
              </a:rPr>
              <a:t>(*) </a:t>
            </a:r>
            <a:r>
              <a:rPr sz="2672" spc="-4" dirty="0"/>
              <a:t>FROM  </a:t>
            </a:r>
            <a:r>
              <a:rPr sz="2672" spc="-7" dirty="0"/>
              <a:t>employee </a:t>
            </a:r>
            <a:r>
              <a:rPr sz="2672" spc="-4" dirty="0"/>
              <a:t>GROUP </a:t>
            </a:r>
            <a:r>
              <a:rPr sz="2672" spc="4" dirty="0"/>
              <a:t>BY</a:t>
            </a:r>
            <a:r>
              <a:rPr sz="2672" dirty="0"/>
              <a:t> </a:t>
            </a:r>
            <a:r>
              <a:rPr sz="2672" spc="4" dirty="0"/>
              <a:t>DEPT</a:t>
            </a:r>
            <a:r>
              <a:rPr sz="2672" spc="4" dirty="0">
                <a:solidFill>
                  <a:srgbClr val="666600"/>
                </a:solidFill>
              </a:rPr>
              <a:t>;</a:t>
            </a:r>
            <a:endParaRPr sz="2672"/>
          </a:p>
        </p:txBody>
      </p:sp>
    </p:spTree>
    <p:extLst>
      <p:ext uri="{BB962C8B-B14F-4D97-AF65-F5344CB8AC3E}">
        <p14:creationId xmlns:p14="http://schemas.microsoft.com/office/powerpoint/2010/main" val="1372171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02719" y="792956"/>
            <a:ext cx="6776740"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7" dirty="0"/>
              <a:t>HiveQL </a:t>
            </a:r>
            <a:r>
              <a:rPr sz="5062" dirty="0"/>
              <a:t>-</a:t>
            </a:r>
            <a:r>
              <a:rPr sz="5062" spc="-74" dirty="0"/>
              <a:t> </a:t>
            </a:r>
            <a:r>
              <a:rPr sz="5062" spc="-4" dirty="0"/>
              <a:t>Select-Joins</a:t>
            </a:r>
            <a:endParaRPr sz="5062"/>
          </a:p>
        </p:txBody>
      </p:sp>
      <p:sp>
        <p:nvSpPr>
          <p:cNvPr id="3" name="object 3"/>
          <p:cNvSpPr/>
          <p:nvPr/>
        </p:nvSpPr>
        <p:spPr>
          <a:xfrm>
            <a:off x="2452688" y="2563713"/>
            <a:ext cx="44648" cy="38398"/>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3504902"/>
            <a:ext cx="44648" cy="38398"/>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p:nvPr/>
        </p:nvSpPr>
        <p:spPr>
          <a:xfrm>
            <a:off x="2443758" y="3903167"/>
            <a:ext cx="48667" cy="73971"/>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422" dirty="0">
                <a:solidFill>
                  <a:srgbClr val="3D2219"/>
                </a:solidFill>
                <a:latin typeface="Papyrus"/>
                <a:cs typeface="Papyrus"/>
              </a:rPr>
              <a:t>•</a:t>
            </a:r>
            <a:endParaRPr sz="422">
              <a:latin typeface="Papyrus"/>
              <a:cs typeface="Papyrus"/>
            </a:endParaRPr>
          </a:p>
        </p:txBody>
      </p:sp>
      <p:sp>
        <p:nvSpPr>
          <p:cNvPr id="6" name="object 6"/>
          <p:cNvSpPr txBox="1"/>
          <p:nvPr/>
        </p:nvSpPr>
        <p:spPr>
          <a:xfrm>
            <a:off x="2443758" y="4330005"/>
            <a:ext cx="48667" cy="73971"/>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422" dirty="0">
                <a:solidFill>
                  <a:srgbClr val="3D2219"/>
                </a:solidFill>
                <a:latin typeface="Papyrus"/>
                <a:cs typeface="Papyrus"/>
              </a:rPr>
              <a:t>•</a:t>
            </a:r>
            <a:endParaRPr sz="422">
              <a:latin typeface="Papyrus"/>
              <a:cs typeface="Papyrus"/>
            </a:endParaRPr>
          </a:p>
        </p:txBody>
      </p:sp>
      <p:sp>
        <p:nvSpPr>
          <p:cNvPr id="7" name="object 7"/>
          <p:cNvSpPr txBox="1"/>
          <p:nvPr/>
        </p:nvSpPr>
        <p:spPr>
          <a:xfrm>
            <a:off x="2443758" y="4756845"/>
            <a:ext cx="48667" cy="73971"/>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422" dirty="0">
                <a:solidFill>
                  <a:srgbClr val="3D2219"/>
                </a:solidFill>
                <a:latin typeface="Papyrus"/>
                <a:cs typeface="Papyrus"/>
              </a:rPr>
              <a:t>•</a:t>
            </a:r>
            <a:endParaRPr sz="422">
              <a:latin typeface="Papyrus"/>
              <a:cs typeface="Papyrus"/>
            </a:endParaRPr>
          </a:p>
        </p:txBody>
      </p:sp>
      <p:sp>
        <p:nvSpPr>
          <p:cNvPr id="8" name="object 8"/>
          <p:cNvSpPr txBox="1"/>
          <p:nvPr/>
        </p:nvSpPr>
        <p:spPr>
          <a:xfrm>
            <a:off x="2443758" y="5183684"/>
            <a:ext cx="48667" cy="73971"/>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422" dirty="0">
                <a:solidFill>
                  <a:srgbClr val="3D2219"/>
                </a:solidFill>
                <a:latin typeface="Papyrus"/>
                <a:cs typeface="Papyrus"/>
              </a:rPr>
              <a:t>•</a:t>
            </a:r>
            <a:endParaRPr sz="422">
              <a:latin typeface="Papyrus"/>
              <a:cs typeface="Papyrus"/>
            </a:endParaRPr>
          </a:p>
        </p:txBody>
      </p:sp>
      <p:sp>
        <p:nvSpPr>
          <p:cNvPr id="9" name="object 9"/>
          <p:cNvSpPr txBox="1">
            <a:spLocks noGrp="1"/>
          </p:cNvSpPr>
          <p:nvPr>
            <p:ph type="body" idx="1"/>
          </p:nvPr>
        </p:nvSpPr>
        <p:spPr>
          <a:prstGeom prst="rect">
            <a:avLst/>
          </a:prstGeom>
        </p:spPr>
        <p:txBody>
          <a:bodyPr vert="horz" wrap="square" lIns="0" tIns="248245"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95991" marR="3572">
              <a:lnSpc>
                <a:spcPct val="100000"/>
              </a:lnSpc>
              <a:spcBef>
                <a:spcPts val="70"/>
              </a:spcBef>
            </a:pPr>
            <a:r>
              <a:rPr sz="1687" spc="-4" dirty="0"/>
              <a:t>JOIN is </a:t>
            </a:r>
            <a:r>
              <a:rPr sz="1687" dirty="0"/>
              <a:t>a </a:t>
            </a:r>
            <a:r>
              <a:rPr sz="1687" spc="-4" dirty="0"/>
              <a:t>clause that is used for </a:t>
            </a:r>
            <a:r>
              <a:rPr sz="1687" spc="-7" dirty="0"/>
              <a:t>combining specific </a:t>
            </a:r>
            <a:r>
              <a:rPr sz="1687" spc="-4" dirty="0"/>
              <a:t>fields from </a:t>
            </a:r>
            <a:r>
              <a:rPr sz="1687" dirty="0"/>
              <a:t>two </a:t>
            </a:r>
            <a:r>
              <a:rPr sz="1687" spc="-4" dirty="0"/>
              <a:t>tables </a:t>
            </a:r>
            <a:r>
              <a:rPr sz="1687" dirty="0"/>
              <a:t>by  </a:t>
            </a:r>
            <a:r>
              <a:rPr sz="1687" spc="-7" dirty="0"/>
              <a:t>using </a:t>
            </a:r>
            <a:r>
              <a:rPr sz="1687" spc="-4" dirty="0"/>
              <a:t>values </a:t>
            </a:r>
            <a:r>
              <a:rPr sz="1687" spc="-7" dirty="0"/>
              <a:t>common </a:t>
            </a:r>
            <a:r>
              <a:rPr sz="1687" dirty="0"/>
              <a:t>to </a:t>
            </a:r>
            <a:r>
              <a:rPr sz="1687" spc="-4" dirty="0"/>
              <a:t>each </a:t>
            </a:r>
            <a:r>
              <a:rPr sz="1687" spc="-7" dirty="0"/>
              <a:t>one. </a:t>
            </a:r>
            <a:r>
              <a:rPr sz="1687" dirty="0"/>
              <a:t>It </a:t>
            </a:r>
            <a:r>
              <a:rPr sz="1687" spc="-4" dirty="0"/>
              <a:t>is used </a:t>
            </a:r>
            <a:r>
              <a:rPr sz="1687" dirty="0"/>
              <a:t>to </a:t>
            </a:r>
            <a:r>
              <a:rPr sz="1687" spc="-4" dirty="0"/>
              <a:t>combine </a:t>
            </a:r>
            <a:r>
              <a:rPr sz="1687" spc="-7" dirty="0"/>
              <a:t>records from </a:t>
            </a:r>
            <a:r>
              <a:rPr sz="1687" spc="-4" dirty="0"/>
              <a:t>two or  more tables </a:t>
            </a:r>
            <a:r>
              <a:rPr sz="1687" spc="-7" dirty="0"/>
              <a:t>in </a:t>
            </a:r>
            <a:r>
              <a:rPr sz="1687" spc="-4" dirty="0"/>
              <a:t>the database. </a:t>
            </a:r>
            <a:r>
              <a:rPr sz="1687" dirty="0"/>
              <a:t>It </a:t>
            </a:r>
            <a:r>
              <a:rPr sz="1687" spc="-4" dirty="0"/>
              <a:t>is more or less </a:t>
            </a:r>
            <a:r>
              <a:rPr sz="1687" spc="-7" dirty="0"/>
              <a:t>similar </a:t>
            </a:r>
            <a:r>
              <a:rPr sz="1687" dirty="0"/>
              <a:t>to </a:t>
            </a:r>
            <a:r>
              <a:rPr sz="1687" spc="-4" dirty="0"/>
              <a:t>SQL</a:t>
            </a:r>
            <a:r>
              <a:rPr sz="1687" spc="21" dirty="0"/>
              <a:t> </a:t>
            </a:r>
            <a:r>
              <a:rPr sz="1687" spc="-4" dirty="0"/>
              <a:t>JOIN.</a:t>
            </a:r>
            <a:endParaRPr sz="1687"/>
          </a:p>
          <a:p>
            <a:pPr marL="95991" marR="2394410">
              <a:lnSpc>
                <a:spcPct val="166000"/>
              </a:lnSpc>
            </a:pPr>
            <a:r>
              <a:rPr sz="1687" spc="-7" dirty="0"/>
              <a:t>There </a:t>
            </a:r>
            <a:r>
              <a:rPr sz="1687" spc="-4" dirty="0"/>
              <a:t>are different types of </a:t>
            </a:r>
            <a:r>
              <a:rPr sz="1687" spc="-7" dirty="0"/>
              <a:t>joins </a:t>
            </a:r>
            <a:r>
              <a:rPr sz="1687" spc="-4" dirty="0"/>
              <a:t>given as follows:  JOIN</a:t>
            </a:r>
            <a:endParaRPr sz="1687"/>
          </a:p>
          <a:p>
            <a:pPr marL="95991" marR="4278508">
              <a:lnSpc>
                <a:spcPct val="166000"/>
              </a:lnSpc>
            </a:pPr>
            <a:r>
              <a:rPr sz="1687" spc="-4" dirty="0"/>
              <a:t>LEFT </a:t>
            </a:r>
            <a:r>
              <a:rPr sz="1687" dirty="0"/>
              <a:t>OUTER JOIN  </a:t>
            </a:r>
            <a:r>
              <a:rPr sz="1687" spc="-4" dirty="0"/>
              <a:t>RIGHT OUTER</a:t>
            </a:r>
            <a:r>
              <a:rPr sz="1687" spc="-28" dirty="0"/>
              <a:t> </a:t>
            </a:r>
            <a:r>
              <a:rPr sz="1687" spc="-4" dirty="0"/>
              <a:t>JOIN  FULL </a:t>
            </a:r>
            <a:r>
              <a:rPr sz="1687" dirty="0"/>
              <a:t>OUTER</a:t>
            </a:r>
            <a:r>
              <a:rPr sz="1687" spc="-21" dirty="0"/>
              <a:t> </a:t>
            </a:r>
            <a:r>
              <a:rPr sz="1687" spc="-4" dirty="0"/>
              <a:t>JOIN</a:t>
            </a:r>
            <a:endParaRPr sz="1687"/>
          </a:p>
        </p:txBody>
      </p:sp>
    </p:spTree>
    <p:extLst>
      <p:ext uri="{BB962C8B-B14F-4D97-AF65-F5344CB8AC3E}">
        <p14:creationId xmlns:p14="http://schemas.microsoft.com/office/powerpoint/2010/main" val="3583726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5342" y="792956"/>
            <a:ext cx="1939528"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7" dirty="0"/>
              <a:t>J</a:t>
            </a:r>
            <a:r>
              <a:rPr sz="5062" spc="-4" dirty="0"/>
              <a:t>OIN</a:t>
            </a:r>
            <a:endParaRPr sz="5062"/>
          </a:p>
        </p:txBody>
      </p:sp>
      <p:sp>
        <p:nvSpPr>
          <p:cNvPr id="3" name="object 3"/>
          <p:cNvSpPr/>
          <p:nvPr/>
        </p:nvSpPr>
        <p:spPr>
          <a:xfrm>
            <a:off x="2452688" y="2432446"/>
            <a:ext cx="63400" cy="54471"/>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4493419"/>
            <a:ext cx="63400" cy="54471"/>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p:nvPr/>
        </p:nvSpPr>
        <p:spPr>
          <a:xfrm>
            <a:off x="2740223" y="2268141"/>
            <a:ext cx="6935242" cy="3535263"/>
          </a:xfrm>
          <a:prstGeom prst="rect">
            <a:avLst/>
          </a:prstGeom>
        </p:spPr>
        <p:txBody>
          <a:bodyPr vert="horz" wrap="square" lIns="0" tIns="9376"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3572">
              <a:lnSpc>
                <a:spcPct val="99900"/>
              </a:lnSpc>
              <a:spcBef>
                <a:spcPts val="74"/>
              </a:spcBef>
            </a:pPr>
            <a:r>
              <a:rPr sz="2391" spc="-7" dirty="0">
                <a:solidFill>
                  <a:srgbClr val="3D2219"/>
                </a:solidFill>
                <a:latin typeface="Papyrus"/>
                <a:cs typeface="Papyrus"/>
              </a:rPr>
              <a:t>JOIN clause </a:t>
            </a:r>
            <a:r>
              <a:rPr sz="2391" dirty="0">
                <a:solidFill>
                  <a:srgbClr val="3D2219"/>
                </a:solidFill>
                <a:latin typeface="Papyrus"/>
                <a:cs typeface="Papyrus"/>
              </a:rPr>
              <a:t>is </a:t>
            </a:r>
            <a:r>
              <a:rPr sz="2391" spc="-4" dirty="0">
                <a:solidFill>
                  <a:srgbClr val="3D2219"/>
                </a:solidFill>
                <a:latin typeface="Papyrus"/>
                <a:cs typeface="Papyrus"/>
              </a:rPr>
              <a:t>used </a:t>
            </a:r>
            <a:r>
              <a:rPr sz="2391" dirty="0">
                <a:solidFill>
                  <a:srgbClr val="3D2219"/>
                </a:solidFill>
                <a:latin typeface="Papyrus"/>
                <a:cs typeface="Papyrus"/>
              </a:rPr>
              <a:t>to </a:t>
            </a:r>
            <a:r>
              <a:rPr sz="2391" spc="-4" dirty="0">
                <a:solidFill>
                  <a:srgbClr val="3D2219"/>
                </a:solidFill>
                <a:latin typeface="Papyrus"/>
                <a:cs typeface="Papyrus"/>
              </a:rPr>
              <a:t>combine and retrieve the  records from multiple tables. </a:t>
            </a:r>
            <a:r>
              <a:rPr sz="2391" spc="-7" dirty="0">
                <a:solidFill>
                  <a:srgbClr val="3D2219"/>
                </a:solidFill>
                <a:latin typeface="Papyrus"/>
                <a:cs typeface="Papyrus"/>
              </a:rPr>
              <a:t>JOIN </a:t>
            </a:r>
            <a:r>
              <a:rPr sz="2391" dirty="0">
                <a:solidFill>
                  <a:srgbClr val="3D2219"/>
                </a:solidFill>
                <a:latin typeface="Papyrus"/>
                <a:cs typeface="Papyrus"/>
              </a:rPr>
              <a:t>is </a:t>
            </a:r>
            <a:r>
              <a:rPr sz="2391" spc="-7" dirty="0">
                <a:solidFill>
                  <a:srgbClr val="3D2219"/>
                </a:solidFill>
                <a:latin typeface="Papyrus"/>
                <a:cs typeface="Papyrus"/>
              </a:rPr>
              <a:t>same as  </a:t>
            </a:r>
            <a:r>
              <a:rPr sz="2391" spc="-4" dirty="0">
                <a:solidFill>
                  <a:srgbClr val="3D2219"/>
                </a:solidFill>
                <a:latin typeface="Papyrus"/>
                <a:cs typeface="Papyrus"/>
              </a:rPr>
              <a:t>OUTER </a:t>
            </a:r>
            <a:r>
              <a:rPr sz="2391" spc="-7" dirty="0">
                <a:solidFill>
                  <a:srgbClr val="3D2219"/>
                </a:solidFill>
                <a:latin typeface="Papyrus"/>
                <a:cs typeface="Papyrus"/>
              </a:rPr>
              <a:t>JOIN </a:t>
            </a:r>
            <a:r>
              <a:rPr sz="2391" dirty="0">
                <a:solidFill>
                  <a:srgbClr val="3D2219"/>
                </a:solidFill>
                <a:latin typeface="Papyrus"/>
                <a:cs typeface="Papyrus"/>
              </a:rPr>
              <a:t>in </a:t>
            </a:r>
            <a:r>
              <a:rPr sz="2391" spc="-4" dirty="0">
                <a:solidFill>
                  <a:srgbClr val="3D2219"/>
                </a:solidFill>
                <a:latin typeface="Papyrus"/>
                <a:cs typeface="Papyrus"/>
              </a:rPr>
              <a:t>SQL. </a:t>
            </a:r>
            <a:r>
              <a:rPr sz="2391" dirty="0">
                <a:solidFill>
                  <a:srgbClr val="3D2219"/>
                </a:solidFill>
                <a:latin typeface="Papyrus"/>
                <a:cs typeface="Papyrus"/>
              </a:rPr>
              <a:t>A </a:t>
            </a:r>
            <a:r>
              <a:rPr sz="2391" spc="-7" dirty="0">
                <a:solidFill>
                  <a:srgbClr val="3D2219"/>
                </a:solidFill>
                <a:latin typeface="Papyrus"/>
                <a:cs typeface="Papyrus"/>
              </a:rPr>
              <a:t>JOIN </a:t>
            </a:r>
            <a:r>
              <a:rPr sz="2391" spc="-4" dirty="0">
                <a:solidFill>
                  <a:srgbClr val="3D2219"/>
                </a:solidFill>
                <a:latin typeface="Papyrus"/>
                <a:cs typeface="Papyrus"/>
              </a:rPr>
              <a:t>condition </a:t>
            </a:r>
            <a:r>
              <a:rPr sz="2391" spc="4" dirty="0">
                <a:solidFill>
                  <a:srgbClr val="3D2219"/>
                </a:solidFill>
                <a:latin typeface="Papyrus"/>
                <a:cs typeface="Papyrus"/>
              </a:rPr>
              <a:t>is</a:t>
            </a:r>
            <a:r>
              <a:rPr sz="2391" spc="-60" dirty="0">
                <a:solidFill>
                  <a:srgbClr val="3D2219"/>
                </a:solidFill>
                <a:latin typeface="Papyrus"/>
                <a:cs typeface="Papyrus"/>
              </a:rPr>
              <a:t> </a:t>
            </a:r>
            <a:r>
              <a:rPr sz="2391" dirty="0">
                <a:solidFill>
                  <a:srgbClr val="3D2219"/>
                </a:solidFill>
                <a:latin typeface="Papyrus"/>
                <a:cs typeface="Papyrus"/>
              </a:rPr>
              <a:t>to  </a:t>
            </a:r>
            <a:r>
              <a:rPr sz="2391" spc="-4" dirty="0">
                <a:solidFill>
                  <a:srgbClr val="3D2219"/>
                </a:solidFill>
                <a:latin typeface="Papyrus"/>
                <a:cs typeface="Papyrus"/>
              </a:rPr>
              <a:t>be raised using the primary keys and foreign keys of  the</a:t>
            </a:r>
            <a:r>
              <a:rPr sz="2391" spc="-11" dirty="0">
                <a:solidFill>
                  <a:srgbClr val="3D2219"/>
                </a:solidFill>
                <a:latin typeface="Papyrus"/>
                <a:cs typeface="Papyrus"/>
              </a:rPr>
              <a:t> </a:t>
            </a:r>
            <a:r>
              <a:rPr sz="2391" spc="-7" dirty="0">
                <a:solidFill>
                  <a:srgbClr val="3D2219"/>
                </a:solidFill>
                <a:latin typeface="Papyrus"/>
                <a:cs typeface="Papyrus"/>
              </a:rPr>
              <a:t>tables.</a:t>
            </a:r>
            <a:endParaRPr sz="2391">
              <a:latin typeface="Papyrus"/>
              <a:cs typeface="Papyrus"/>
            </a:endParaRPr>
          </a:p>
          <a:p>
            <a:pPr marL="8929" marR="739352">
              <a:lnSpc>
                <a:spcPct val="100000"/>
              </a:lnSpc>
              <a:spcBef>
                <a:spcPts val="1891"/>
              </a:spcBef>
            </a:pPr>
            <a:r>
              <a:rPr sz="2391" spc="-4" dirty="0">
                <a:solidFill>
                  <a:srgbClr val="3D2219"/>
                </a:solidFill>
                <a:latin typeface="Papyrus"/>
                <a:cs typeface="Papyrus"/>
              </a:rPr>
              <a:t>hive&gt; SELECT </a:t>
            </a:r>
            <a:r>
              <a:rPr sz="2391" spc="-7" dirty="0">
                <a:solidFill>
                  <a:srgbClr val="3D2219"/>
                </a:solidFill>
                <a:latin typeface="Papyrus"/>
                <a:cs typeface="Papyrus"/>
              </a:rPr>
              <a:t>c.ID, c.NAME, c.AGE,  o.AMOUNT </a:t>
            </a:r>
            <a:r>
              <a:rPr sz="2391" spc="-4" dirty="0">
                <a:solidFill>
                  <a:srgbClr val="3D2219"/>
                </a:solidFill>
                <a:latin typeface="Papyrus"/>
                <a:cs typeface="Papyrus"/>
              </a:rPr>
              <a:t>FROM </a:t>
            </a:r>
            <a:r>
              <a:rPr sz="2391" spc="-7" dirty="0">
                <a:solidFill>
                  <a:srgbClr val="3D2219"/>
                </a:solidFill>
                <a:latin typeface="Papyrus"/>
                <a:cs typeface="Papyrus"/>
              </a:rPr>
              <a:t>CUSTOMERS</a:t>
            </a:r>
            <a:r>
              <a:rPr sz="2391" spc="-49" dirty="0">
                <a:solidFill>
                  <a:srgbClr val="3D2219"/>
                </a:solidFill>
                <a:latin typeface="Papyrus"/>
                <a:cs typeface="Papyrus"/>
              </a:rPr>
              <a:t> </a:t>
            </a:r>
            <a:r>
              <a:rPr sz="2391" dirty="0">
                <a:solidFill>
                  <a:srgbClr val="3D2219"/>
                </a:solidFill>
                <a:latin typeface="Papyrus"/>
                <a:cs typeface="Papyrus"/>
              </a:rPr>
              <a:t>c  </a:t>
            </a:r>
            <a:r>
              <a:rPr sz="2391" spc="-7" dirty="0">
                <a:solidFill>
                  <a:srgbClr val="3D2219"/>
                </a:solidFill>
                <a:latin typeface="Papyrus"/>
                <a:cs typeface="Papyrus"/>
              </a:rPr>
              <a:t>JOIN </a:t>
            </a:r>
            <a:r>
              <a:rPr sz="2391" spc="-4" dirty="0">
                <a:solidFill>
                  <a:srgbClr val="3D2219"/>
                </a:solidFill>
                <a:latin typeface="Papyrus"/>
                <a:cs typeface="Papyrus"/>
              </a:rPr>
              <a:t>ORDERS </a:t>
            </a:r>
            <a:r>
              <a:rPr sz="2391" dirty="0">
                <a:solidFill>
                  <a:srgbClr val="3D2219"/>
                </a:solidFill>
                <a:latin typeface="Papyrus"/>
                <a:cs typeface="Papyrus"/>
              </a:rPr>
              <a:t>o </a:t>
            </a:r>
            <a:r>
              <a:rPr sz="2391" spc="-4" dirty="0">
                <a:solidFill>
                  <a:srgbClr val="3D2219"/>
                </a:solidFill>
                <a:latin typeface="Papyrus"/>
                <a:cs typeface="Papyrus"/>
              </a:rPr>
              <a:t>ON (c.ID </a:t>
            </a:r>
            <a:r>
              <a:rPr sz="2391" dirty="0">
                <a:solidFill>
                  <a:srgbClr val="3D2219"/>
                </a:solidFill>
                <a:latin typeface="Papyrus"/>
                <a:cs typeface="Papyrus"/>
              </a:rPr>
              <a:t>=  </a:t>
            </a:r>
            <a:r>
              <a:rPr sz="2391" spc="-7" dirty="0">
                <a:solidFill>
                  <a:srgbClr val="3D2219"/>
                </a:solidFill>
                <a:latin typeface="Papyrus"/>
                <a:cs typeface="Papyrus"/>
              </a:rPr>
              <a:t>o.CUSTOMER_ID);</a:t>
            </a:r>
            <a:endParaRPr sz="2391">
              <a:latin typeface="Papyrus"/>
              <a:cs typeface="Papyrus"/>
            </a:endParaRPr>
          </a:p>
        </p:txBody>
      </p:sp>
    </p:spTree>
    <p:extLst>
      <p:ext uri="{BB962C8B-B14F-4D97-AF65-F5344CB8AC3E}">
        <p14:creationId xmlns:p14="http://schemas.microsoft.com/office/powerpoint/2010/main" val="1091841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8746" y="792956"/>
            <a:ext cx="4626024"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4" dirty="0"/>
              <a:t>Left Outer</a:t>
            </a:r>
            <a:r>
              <a:rPr sz="5062" spc="-70" dirty="0"/>
              <a:t> </a:t>
            </a:r>
            <a:r>
              <a:rPr sz="5062" spc="-4" dirty="0"/>
              <a:t>Join</a:t>
            </a:r>
            <a:endParaRPr sz="5062"/>
          </a:p>
        </p:txBody>
      </p:sp>
      <p:sp>
        <p:nvSpPr>
          <p:cNvPr id="3" name="object 3"/>
          <p:cNvSpPr/>
          <p:nvPr/>
        </p:nvSpPr>
        <p:spPr>
          <a:xfrm>
            <a:off x="2452688" y="2619970"/>
            <a:ext cx="56256" cy="48220"/>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8" y="4439841"/>
            <a:ext cx="56256" cy="48220"/>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p:nvPr/>
        </p:nvSpPr>
        <p:spPr>
          <a:xfrm>
            <a:off x="2707184" y="2474416"/>
            <a:ext cx="7033468" cy="3123605"/>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3572">
              <a:lnSpc>
                <a:spcPct val="99900"/>
              </a:lnSpc>
              <a:spcBef>
                <a:spcPts val="70"/>
              </a:spcBef>
            </a:pPr>
            <a:r>
              <a:rPr sz="2109" spc="-4" dirty="0">
                <a:solidFill>
                  <a:srgbClr val="3D2219"/>
                </a:solidFill>
                <a:latin typeface="Papyrus"/>
                <a:cs typeface="Papyrus"/>
              </a:rPr>
              <a:t>The </a:t>
            </a:r>
            <a:r>
              <a:rPr sz="2109" spc="-7" dirty="0">
                <a:solidFill>
                  <a:srgbClr val="3D2219"/>
                </a:solidFill>
                <a:latin typeface="Papyrus"/>
                <a:cs typeface="Papyrus"/>
              </a:rPr>
              <a:t>HiveQL </a:t>
            </a:r>
            <a:r>
              <a:rPr sz="2109" dirty="0">
                <a:solidFill>
                  <a:srgbClr val="3D2219"/>
                </a:solidFill>
                <a:latin typeface="Papyrus"/>
                <a:cs typeface="Papyrus"/>
              </a:rPr>
              <a:t>LEFT OUTER </a:t>
            </a:r>
            <a:r>
              <a:rPr sz="2109" spc="-4" dirty="0">
                <a:solidFill>
                  <a:srgbClr val="3D2219"/>
                </a:solidFill>
                <a:latin typeface="Papyrus"/>
                <a:cs typeface="Papyrus"/>
              </a:rPr>
              <a:t>JOIN </a:t>
            </a:r>
            <a:r>
              <a:rPr sz="2109" spc="-7" dirty="0">
                <a:solidFill>
                  <a:srgbClr val="3D2219"/>
                </a:solidFill>
                <a:latin typeface="Papyrus"/>
                <a:cs typeface="Papyrus"/>
              </a:rPr>
              <a:t>returns </a:t>
            </a:r>
            <a:r>
              <a:rPr sz="2109" spc="-4" dirty="0">
                <a:solidFill>
                  <a:srgbClr val="3D2219"/>
                </a:solidFill>
                <a:latin typeface="Papyrus"/>
                <a:cs typeface="Papyrus"/>
              </a:rPr>
              <a:t>all </a:t>
            </a:r>
            <a:r>
              <a:rPr sz="2109" spc="-7" dirty="0">
                <a:solidFill>
                  <a:srgbClr val="3D2219"/>
                </a:solidFill>
                <a:latin typeface="Papyrus"/>
                <a:cs typeface="Papyrus"/>
              </a:rPr>
              <a:t>the </a:t>
            </a:r>
            <a:r>
              <a:rPr sz="2109" spc="-4" dirty="0">
                <a:solidFill>
                  <a:srgbClr val="3D2219"/>
                </a:solidFill>
                <a:latin typeface="Papyrus"/>
                <a:cs typeface="Papyrus"/>
              </a:rPr>
              <a:t>rows  from the left </a:t>
            </a:r>
            <a:r>
              <a:rPr sz="2109" spc="-7" dirty="0">
                <a:solidFill>
                  <a:srgbClr val="3D2219"/>
                </a:solidFill>
                <a:latin typeface="Papyrus"/>
                <a:cs typeface="Papyrus"/>
              </a:rPr>
              <a:t>table, </a:t>
            </a:r>
            <a:r>
              <a:rPr sz="2109" spc="-4" dirty="0">
                <a:solidFill>
                  <a:srgbClr val="3D2219"/>
                </a:solidFill>
                <a:latin typeface="Papyrus"/>
                <a:cs typeface="Papyrus"/>
              </a:rPr>
              <a:t>even if </a:t>
            </a:r>
            <a:r>
              <a:rPr sz="2109" spc="-7" dirty="0">
                <a:solidFill>
                  <a:srgbClr val="3D2219"/>
                </a:solidFill>
                <a:latin typeface="Papyrus"/>
                <a:cs typeface="Papyrus"/>
              </a:rPr>
              <a:t>there </a:t>
            </a:r>
            <a:r>
              <a:rPr sz="2109" spc="-4" dirty="0">
                <a:solidFill>
                  <a:srgbClr val="3D2219"/>
                </a:solidFill>
                <a:latin typeface="Papyrus"/>
                <a:cs typeface="Papyrus"/>
              </a:rPr>
              <a:t>are </a:t>
            </a:r>
            <a:r>
              <a:rPr sz="2109" dirty="0">
                <a:solidFill>
                  <a:srgbClr val="3D2219"/>
                </a:solidFill>
                <a:latin typeface="Papyrus"/>
                <a:cs typeface="Papyrus"/>
              </a:rPr>
              <a:t>no </a:t>
            </a:r>
            <a:r>
              <a:rPr sz="2109" spc="-4" dirty="0">
                <a:solidFill>
                  <a:srgbClr val="3D2219"/>
                </a:solidFill>
                <a:latin typeface="Papyrus"/>
                <a:cs typeface="Papyrus"/>
              </a:rPr>
              <a:t>matches in the </a:t>
            </a:r>
            <a:r>
              <a:rPr sz="2109" spc="-7" dirty="0">
                <a:solidFill>
                  <a:srgbClr val="3D2219"/>
                </a:solidFill>
                <a:latin typeface="Papyrus"/>
                <a:cs typeface="Papyrus"/>
              </a:rPr>
              <a:t>right  table. This </a:t>
            </a:r>
            <a:r>
              <a:rPr sz="2109" spc="-4" dirty="0">
                <a:solidFill>
                  <a:srgbClr val="3D2219"/>
                </a:solidFill>
                <a:latin typeface="Papyrus"/>
                <a:cs typeface="Papyrus"/>
              </a:rPr>
              <a:t>means, if </a:t>
            </a:r>
            <a:r>
              <a:rPr sz="2109" spc="-7" dirty="0">
                <a:solidFill>
                  <a:srgbClr val="3D2219"/>
                </a:solidFill>
                <a:latin typeface="Papyrus"/>
                <a:cs typeface="Papyrus"/>
              </a:rPr>
              <a:t>the </a:t>
            </a:r>
            <a:r>
              <a:rPr sz="2109" dirty="0">
                <a:solidFill>
                  <a:srgbClr val="3D2219"/>
                </a:solidFill>
                <a:latin typeface="Papyrus"/>
                <a:cs typeface="Papyrus"/>
              </a:rPr>
              <a:t>ON </a:t>
            </a:r>
            <a:r>
              <a:rPr sz="2109" spc="-4" dirty="0">
                <a:solidFill>
                  <a:srgbClr val="3D2219"/>
                </a:solidFill>
                <a:latin typeface="Papyrus"/>
                <a:cs typeface="Papyrus"/>
              </a:rPr>
              <a:t>clause </a:t>
            </a:r>
            <a:r>
              <a:rPr sz="2109" spc="-7" dirty="0">
                <a:solidFill>
                  <a:srgbClr val="3D2219"/>
                </a:solidFill>
                <a:latin typeface="Papyrus"/>
                <a:cs typeface="Papyrus"/>
              </a:rPr>
              <a:t>matches </a:t>
            </a:r>
            <a:r>
              <a:rPr sz="2109" dirty="0">
                <a:solidFill>
                  <a:srgbClr val="3D2219"/>
                </a:solidFill>
                <a:latin typeface="Papyrus"/>
                <a:cs typeface="Papyrus"/>
              </a:rPr>
              <a:t>0 </a:t>
            </a:r>
            <a:r>
              <a:rPr sz="2109" spc="-7" dirty="0">
                <a:solidFill>
                  <a:srgbClr val="3D2219"/>
                </a:solidFill>
                <a:latin typeface="Papyrus"/>
                <a:cs typeface="Papyrus"/>
              </a:rPr>
              <a:t>(zero) records  </a:t>
            </a:r>
            <a:r>
              <a:rPr sz="2109" spc="-4" dirty="0">
                <a:solidFill>
                  <a:srgbClr val="3D2219"/>
                </a:solidFill>
                <a:latin typeface="Papyrus"/>
                <a:cs typeface="Papyrus"/>
              </a:rPr>
              <a:t>in </a:t>
            </a:r>
            <a:r>
              <a:rPr sz="2109" spc="-7" dirty="0">
                <a:solidFill>
                  <a:srgbClr val="3D2219"/>
                </a:solidFill>
                <a:latin typeface="Papyrus"/>
                <a:cs typeface="Papyrus"/>
              </a:rPr>
              <a:t>the right table, </a:t>
            </a:r>
            <a:r>
              <a:rPr sz="2109" spc="-4" dirty="0">
                <a:solidFill>
                  <a:srgbClr val="3D2219"/>
                </a:solidFill>
                <a:latin typeface="Papyrus"/>
                <a:cs typeface="Papyrus"/>
              </a:rPr>
              <a:t>the JOIN still returns </a:t>
            </a:r>
            <a:r>
              <a:rPr sz="2109" dirty="0">
                <a:solidFill>
                  <a:srgbClr val="3D2219"/>
                </a:solidFill>
                <a:latin typeface="Papyrus"/>
                <a:cs typeface="Papyrus"/>
              </a:rPr>
              <a:t>a </a:t>
            </a:r>
            <a:r>
              <a:rPr sz="2109" spc="-7" dirty="0">
                <a:solidFill>
                  <a:srgbClr val="3D2219"/>
                </a:solidFill>
                <a:latin typeface="Papyrus"/>
                <a:cs typeface="Papyrus"/>
              </a:rPr>
              <a:t>row </a:t>
            </a:r>
            <a:r>
              <a:rPr sz="2109" spc="-4" dirty="0">
                <a:solidFill>
                  <a:srgbClr val="3D2219"/>
                </a:solidFill>
                <a:latin typeface="Papyrus"/>
                <a:cs typeface="Papyrus"/>
              </a:rPr>
              <a:t>in </a:t>
            </a:r>
            <a:r>
              <a:rPr sz="2109" spc="-7" dirty="0">
                <a:solidFill>
                  <a:srgbClr val="3D2219"/>
                </a:solidFill>
                <a:latin typeface="Papyrus"/>
                <a:cs typeface="Papyrus"/>
              </a:rPr>
              <a:t>the </a:t>
            </a:r>
            <a:r>
              <a:rPr sz="2109" spc="-4" dirty="0">
                <a:solidFill>
                  <a:srgbClr val="3D2219"/>
                </a:solidFill>
                <a:latin typeface="Papyrus"/>
                <a:cs typeface="Papyrus"/>
              </a:rPr>
              <a:t>result, </a:t>
            </a:r>
            <a:r>
              <a:rPr sz="2109" spc="-7" dirty="0">
                <a:solidFill>
                  <a:srgbClr val="3D2219"/>
                </a:solidFill>
                <a:latin typeface="Papyrus"/>
                <a:cs typeface="Papyrus"/>
              </a:rPr>
              <a:t>but  </a:t>
            </a:r>
            <a:r>
              <a:rPr sz="2109" spc="-4" dirty="0">
                <a:solidFill>
                  <a:srgbClr val="3D2219"/>
                </a:solidFill>
                <a:latin typeface="Papyrus"/>
                <a:cs typeface="Papyrus"/>
              </a:rPr>
              <a:t>with </a:t>
            </a:r>
            <a:r>
              <a:rPr sz="2109" dirty="0">
                <a:solidFill>
                  <a:srgbClr val="3D2219"/>
                </a:solidFill>
                <a:latin typeface="Papyrus"/>
                <a:cs typeface="Papyrus"/>
              </a:rPr>
              <a:t>NULL </a:t>
            </a:r>
            <a:r>
              <a:rPr sz="2109" spc="-4" dirty="0">
                <a:solidFill>
                  <a:srgbClr val="3D2219"/>
                </a:solidFill>
                <a:latin typeface="Papyrus"/>
                <a:cs typeface="Papyrus"/>
              </a:rPr>
              <a:t>in </a:t>
            </a:r>
            <a:r>
              <a:rPr sz="2109" spc="-7" dirty="0">
                <a:solidFill>
                  <a:srgbClr val="3D2219"/>
                </a:solidFill>
                <a:latin typeface="Papyrus"/>
                <a:cs typeface="Papyrus"/>
              </a:rPr>
              <a:t>each </a:t>
            </a:r>
            <a:r>
              <a:rPr sz="2109" spc="-4" dirty="0">
                <a:solidFill>
                  <a:srgbClr val="3D2219"/>
                </a:solidFill>
                <a:latin typeface="Papyrus"/>
                <a:cs typeface="Papyrus"/>
              </a:rPr>
              <a:t>column from </a:t>
            </a:r>
            <a:r>
              <a:rPr sz="2109" spc="-7" dirty="0">
                <a:solidFill>
                  <a:srgbClr val="3D2219"/>
                </a:solidFill>
                <a:latin typeface="Papyrus"/>
                <a:cs typeface="Papyrus"/>
              </a:rPr>
              <a:t>the right</a:t>
            </a:r>
            <a:r>
              <a:rPr sz="2109" spc="-32" dirty="0">
                <a:solidFill>
                  <a:srgbClr val="3D2219"/>
                </a:solidFill>
                <a:latin typeface="Papyrus"/>
                <a:cs typeface="Papyrus"/>
              </a:rPr>
              <a:t> </a:t>
            </a:r>
            <a:r>
              <a:rPr sz="2109" spc="-7" dirty="0">
                <a:solidFill>
                  <a:srgbClr val="3D2219"/>
                </a:solidFill>
                <a:latin typeface="Papyrus"/>
                <a:cs typeface="Papyrus"/>
              </a:rPr>
              <a:t>table.</a:t>
            </a:r>
            <a:endParaRPr sz="2109">
              <a:latin typeface="Papyrus"/>
              <a:cs typeface="Papyrus"/>
            </a:endParaRPr>
          </a:p>
          <a:p>
            <a:pPr marL="8929" marR="946960">
              <a:lnSpc>
                <a:spcPct val="99900"/>
              </a:lnSpc>
              <a:spcBef>
                <a:spcPts val="1691"/>
              </a:spcBef>
            </a:pPr>
            <a:r>
              <a:rPr sz="2109" spc="-7" dirty="0">
                <a:solidFill>
                  <a:srgbClr val="3D2219"/>
                </a:solidFill>
                <a:latin typeface="Papyrus"/>
                <a:cs typeface="Papyrus"/>
              </a:rPr>
              <a:t>hive&gt; </a:t>
            </a:r>
            <a:r>
              <a:rPr sz="2109" spc="-4" dirty="0">
                <a:solidFill>
                  <a:srgbClr val="3D2219"/>
                </a:solidFill>
                <a:latin typeface="Papyrus"/>
                <a:cs typeface="Papyrus"/>
              </a:rPr>
              <a:t>SELECT c.ID, c.NAME, o.AMOUNT,  </a:t>
            </a:r>
            <a:r>
              <a:rPr sz="2109" spc="-7" dirty="0">
                <a:solidFill>
                  <a:srgbClr val="3D2219"/>
                </a:solidFill>
                <a:latin typeface="Papyrus"/>
                <a:cs typeface="Papyrus"/>
              </a:rPr>
              <a:t>o.DATE </a:t>
            </a:r>
            <a:r>
              <a:rPr sz="2109" dirty="0">
                <a:solidFill>
                  <a:srgbClr val="3D2219"/>
                </a:solidFill>
                <a:latin typeface="Papyrus"/>
                <a:cs typeface="Papyrus"/>
              </a:rPr>
              <a:t>FROM </a:t>
            </a:r>
            <a:r>
              <a:rPr sz="2109" spc="-4" dirty="0">
                <a:solidFill>
                  <a:srgbClr val="3D2219"/>
                </a:solidFill>
                <a:latin typeface="Papyrus"/>
                <a:cs typeface="Papyrus"/>
              </a:rPr>
              <a:t>CUSTOMERS </a:t>
            </a:r>
            <a:r>
              <a:rPr sz="2109" dirty="0">
                <a:solidFill>
                  <a:srgbClr val="3D2219"/>
                </a:solidFill>
                <a:latin typeface="Papyrus"/>
                <a:cs typeface="Papyrus"/>
              </a:rPr>
              <a:t>c LEFT  OUTER JOIN </a:t>
            </a:r>
            <a:r>
              <a:rPr sz="2109" spc="-4" dirty="0">
                <a:solidFill>
                  <a:srgbClr val="3D2219"/>
                </a:solidFill>
                <a:latin typeface="Papyrus"/>
                <a:cs typeface="Papyrus"/>
              </a:rPr>
              <a:t>ORDERS </a:t>
            </a:r>
            <a:r>
              <a:rPr sz="2109" dirty="0">
                <a:solidFill>
                  <a:srgbClr val="3D2219"/>
                </a:solidFill>
                <a:latin typeface="Papyrus"/>
                <a:cs typeface="Papyrus"/>
              </a:rPr>
              <a:t>o ON </a:t>
            </a:r>
            <a:r>
              <a:rPr sz="2109" spc="-4" dirty="0">
                <a:solidFill>
                  <a:srgbClr val="3D2219"/>
                </a:solidFill>
                <a:latin typeface="Papyrus"/>
                <a:cs typeface="Papyrus"/>
              </a:rPr>
              <a:t>(c.ID </a:t>
            </a:r>
            <a:r>
              <a:rPr sz="2109" dirty="0">
                <a:solidFill>
                  <a:srgbClr val="3D2219"/>
                </a:solidFill>
                <a:latin typeface="Papyrus"/>
                <a:cs typeface="Papyrus"/>
              </a:rPr>
              <a:t>=  </a:t>
            </a:r>
            <a:r>
              <a:rPr sz="2109" spc="-4" dirty="0">
                <a:solidFill>
                  <a:srgbClr val="3D2219"/>
                </a:solidFill>
                <a:latin typeface="Papyrus"/>
                <a:cs typeface="Papyrus"/>
              </a:rPr>
              <a:t>o.CUSTOMER_ID);</a:t>
            </a:r>
            <a:endParaRPr sz="2109">
              <a:latin typeface="Papyrus"/>
              <a:cs typeface="Papyrus"/>
            </a:endParaRPr>
          </a:p>
        </p:txBody>
      </p:sp>
    </p:spTree>
    <p:extLst>
      <p:ext uri="{BB962C8B-B14F-4D97-AF65-F5344CB8AC3E}">
        <p14:creationId xmlns:p14="http://schemas.microsoft.com/office/powerpoint/2010/main" val="3519828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0336" y="792956"/>
            <a:ext cx="4903291"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4" dirty="0"/>
              <a:t>Right Outer</a:t>
            </a:r>
            <a:r>
              <a:rPr sz="5062" spc="-56" dirty="0"/>
              <a:t> </a:t>
            </a:r>
            <a:r>
              <a:rPr sz="5062" spc="-4" dirty="0"/>
              <a:t>Join</a:t>
            </a:r>
            <a:endParaRPr sz="5062"/>
          </a:p>
        </p:txBody>
      </p:sp>
      <p:sp>
        <p:nvSpPr>
          <p:cNvPr id="3" name="object 3"/>
          <p:cNvSpPr/>
          <p:nvPr/>
        </p:nvSpPr>
        <p:spPr>
          <a:xfrm>
            <a:off x="2452687" y="2356544"/>
            <a:ext cx="59829" cy="5179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7" y="4635400"/>
            <a:ext cx="59829" cy="5179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a:spLocks noGrp="1"/>
          </p:cNvSpPr>
          <p:nvPr>
            <p:ph type="body" idx="1"/>
          </p:nvPr>
        </p:nvSpPr>
        <p:spPr>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165193" marR="3572">
              <a:lnSpc>
                <a:spcPct val="100000"/>
              </a:lnSpc>
              <a:spcBef>
                <a:spcPts val="70"/>
              </a:spcBef>
            </a:pPr>
            <a:r>
              <a:rPr spc="-4" dirty="0"/>
              <a:t>The HiveQL </a:t>
            </a:r>
            <a:r>
              <a:rPr dirty="0"/>
              <a:t>RIGHT OUTER JOIN </a:t>
            </a:r>
            <a:r>
              <a:rPr spc="-7" dirty="0"/>
              <a:t>returns </a:t>
            </a:r>
            <a:r>
              <a:rPr spc="-4" dirty="0"/>
              <a:t>all  the rows from the </a:t>
            </a:r>
            <a:r>
              <a:rPr spc="-7" dirty="0"/>
              <a:t>right </a:t>
            </a:r>
            <a:r>
              <a:rPr spc="-4" dirty="0"/>
              <a:t>table, </a:t>
            </a:r>
            <a:r>
              <a:rPr spc="-7" dirty="0"/>
              <a:t>even if there are </a:t>
            </a:r>
            <a:r>
              <a:rPr dirty="0"/>
              <a:t>no </a:t>
            </a:r>
            <a:r>
              <a:rPr spc="-4" dirty="0"/>
              <a:t>matches  </a:t>
            </a:r>
            <a:r>
              <a:rPr spc="-7" dirty="0"/>
              <a:t>in </a:t>
            </a:r>
            <a:r>
              <a:rPr spc="-4" dirty="0"/>
              <a:t>the left table. </a:t>
            </a:r>
            <a:r>
              <a:rPr dirty="0"/>
              <a:t>If </a:t>
            </a:r>
            <a:r>
              <a:rPr spc="-4" dirty="0"/>
              <a:t>the </a:t>
            </a:r>
            <a:r>
              <a:rPr dirty="0"/>
              <a:t>ON </a:t>
            </a:r>
            <a:r>
              <a:rPr spc="-4" dirty="0"/>
              <a:t>clause matches </a:t>
            </a:r>
            <a:r>
              <a:rPr dirty="0"/>
              <a:t>0 </a:t>
            </a:r>
            <a:r>
              <a:rPr spc="-7" dirty="0"/>
              <a:t>(zero)  records in </a:t>
            </a:r>
            <a:r>
              <a:rPr spc="-4" dirty="0"/>
              <a:t>the </a:t>
            </a:r>
            <a:r>
              <a:rPr dirty="0"/>
              <a:t>left </a:t>
            </a:r>
            <a:r>
              <a:rPr spc="-4" dirty="0"/>
              <a:t>table, the </a:t>
            </a:r>
            <a:r>
              <a:rPr dirty="0"/>
              <a:t>JOIN </a:t>
            </a:r>
            <a:r>
              <a:rPr spc="-4" dirty="0"/>
              <a:t>still </a:t>
            </a:r>
            <a:r>
              <a:rPr spc="-7" dirty="0"/>
              <a:t>returns </a:t>
            </a:r>
            <a:r>
              <a:rPr dirty="0"/>
              <a:t>a </a:t>
            </a:r>
            <a:r>
              <a:rPr spc="-7" dirty="0"/>
              <a:t>row in  </a:t>
            </a:r>
            <a:r>
              <a:rPr spc="-4" dirty="0"/>
              <a:t>the result, but </a:t>
            </a:r>
            <a:r>
              <a:rPr spc="-7" dirty="0"/>
              <a:t>with </a:t>
            </a:r>
            <a:r>
              <a:rPr dirty="0"/>
              <a:t>NULL </a:t>
            </a:r>
            <a:r>
              <a:rPr spc="-7" dirty="0"/>
              <a:t>in </a:t>
            </a:r>
            <a:r>
              <a:rPr spc="-4" dirty="0"/>
              <a:t>each </a:t>
            </a:r>
            <a:r>
              <a:rPr dirty="0"/>
              <a:t>column </a:t>
            </a:r>
            <a:r>
              <a:rPr spc="-7" dirty="0"/>
              <a:t>from </a:t>
            </a:r>
            <a:r>
              <a:rPr spc="-4" dirty="0"/>
              <a:t>the left  table.</a:t>
            </a:r>
          </a:p>
          <a:p>
            <a:pPr marL="165193" marR="314760">
              <a:lnSpc>
                <a:spcPct val="100000"/>
              </a:lnSpc>
              <a:spcBef>
                <a:spcPts val="1751"/>
              </a:spcBef>
            </a:pPr>
            <a:r>
              <a:rPr spc="-7" dirty="0"/>
              <a:t>hive&gt; </a:t>
            </a:r>
            <a:r>
              <a:rPr spc="-4" dirty="0"/>
              <a:t>SELECT </a:t>
            </a:r>
            <a:r>
              <a:rPr dirty="0"/>
              <a:t>c.ID, c.NAME, o.AMOUNT,  o.DATE </a:t>
            </a:r>
            <a:r>
              <a:rPr spc="-4" dirty="0"/>
              <a:t>FROM </a:t>
            </a:r>
            <a:r>
              <a:rPr dirty="0"/>
              <a:t>CUSTOMERS c RIGHT  OUTER JOIN ORDERS o ON (c.ID =  o.CUSTOMER_ID);</a:t>
            </a:r>
          </a:p>
        </p:txBody>
      </p:sp>
    </p:spTree>
    <p:extLst>
      <p:ext uri="{BB962C8B-B14F-4D97-AF65-F5344CB8AC3E}">
        <p14:creationId xmlns:p14="http://schemas.microsoft.com/office/powerpoint/2010/main" val="9970272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69829" y="792956"/>
            <a:ext cx="4445645"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4" dirty="0"/>
              <a:t>Full Outer</a:t>
            </a:r>
            <a:r>
              <a:rPr sz="5062" spc="-74" dirty="0"/>
              <a:t> </a:t>
            </a:r>
            <a:r>
              <a:rPr sz="5062" spc="-4" dirty="0"/>
              <a:t>Join</a:t>
            </a:r>
            <a:endParaRPr sz="5062"/>
          </a:p>
        </p:txBody>
      </p:sp>
      <p:sp>
        <p:nvSpPr>
          <p:cNvPr id="3" name="object 3"/>
          <p:cNvSpPr/>
          <p:nvPr/>
        </p:nvSpPr>
        <p:spPr>
          <a:xfrm>
            <a:off x="2452687" y="2527995"/>
            <a:ext cx="59829" cy="5179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4" name="object 4"/>
          <p:cNvSpPr/>
          <p:nvPr/>
        </p:nvSpPr>
        <p:spPr>
          <a:xfrm>
            <a:off x="2452687" y="4463950"/>
            <a:ext cx="59829" cy="51792"/>
          </a:xfrm>
          <a:prstGeom prst="rect">
            <a:avLst/>
          </a:prstGeom>
          <a:blipFill>
            <a:blip r:embed="rId2" cstate="print"/>
            <a:stretch>
              <a:fillRect/>
            </a:stretch>
          </a:blipFill>
        </p:spPr>
        <p:txBody>
          <a:bodyPr wrap="square" lIns="0" tIns="0" rIns="0" bIns="0" rtlCol="0"/>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endParaRPr sz="1060"/>
          </a:p>
        </p:txBody>
      </p:sp>
      <p:sp>
        <p:nvSpPr>
          <p:cNvPr id="5" name="object 5"/>
          <p:cNvSpPr txBox="1"/>
          <p:nvPr/>
        </p:nvSpPr>
        <p:spPr>
          <a:xfrm>
            <a:off x="2726829" y="2373510"/>
            <a:ext cx="6785223" cy="3325416"/>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marR="3572">
              <a:lnSpc>
                <a:spcPct val="99900"/>
              </a:lnSpc>
              <a:spcBef>
                <a:spcPts val="70"/>
              </a:spcBef>
            </a:pPr>
            <a:r>
              <a:rPr sz="2250" spc="-4" dirty="0">
                <a:solidFill>
                  <a:srgbClr val="3D2219"/>
                </a:solidFill>
                <a:latin typeface="Papyrus"/>
                <a:cs typeface="Papyrus"/>
              </a:rPr>
              <a:t>The HiveQL </a:t>
            </a:r>
            <a:r>
              <a:rPr sz="2250" dirty="0">
                <a:solidFill>
                  <a:srgbClr val="3D2219"/>
                </a:solidFill>
                <a:latin typeface="Papyrus"/>
                <a:cs typeface="Papyrus"/>
              </a:rPr>
              <a:t>FULL OUTER JOIN </a:t>
            </a:r>
            <a:r>
              <a:rPr sz="2250" spc="-4" dirty="0">
                <a:solidFill>
                  <a:srgbClr val="3D2219"/>
                </a:solidFill>
                <a:latin typeface="Papyrus"/>
                <a:cs typeface="Papyrus"/>
              </a:rPr>
              <a:t>combines the  </a:t>
            </a:r>
            <a:r>
              <a:rPr sz="2250" spc="-7" dirty="0">
                <a:solidFill>
                  <a:srgbClr val="3D2219"/>
                </a:solidFill>
                <a:latin typeface="Papyrus"/>
                <a:cs typeface="Papyrus"/>
              </a:rPr>
              <a:t>records </a:t>
            </a:r>
            <a:r>
              <a:rPr sz="2250" spc="-4" dirty="0">
                <a:solidFill>
                  <a:srgbClr val="3D2219"/>
                </a:solidFill>
                <a:latin typeface="Papyrus"/>
                <a:cs typeface="Papyrus"/>
              </a:rPr>
              <a:t>of both </a:t>
            </a:r>
            <a:r>
              <a:rPr sz="2250" spc="-7" dirty="0">
                <a:solidFill>
                  <a:srgbClr val="3D2219"/>
                </a:solidFill>
                <a:latin typeface="Papyrus"/>
                <a:cs typeface="Papyrus"/>
              </a:rPr>
              <a:t>the </a:t>
            </a:r>
            <a:r>
              <a:rPr sz="2250" spc="-4" dirty="0">
                <a:solidFill>
                  <a:srgbClr val="3D2219"/>
                </a:solidFill>
                <a:latin typeface="Papyrus"/>
                <a:cs typeface="Papyrus"/>
              </a:rPr>
              <a:t>left </a:t>
            </a:r>
            <a:r>
              <a:rPr sz="2250" dirty="0">
                <a:solidFill>
                  <a:srgbClr val="3D2219"/>
                </a:solidFill>
                <a:latin typeface="Papyrus"/>
                <a:cs typeface="Papyrus"/>
              </a:rPr>
              <a:t>and </a:t>
            </a:r>
            <a:r>
              <a:rPr sz="2250" spc="-4" dirty="0">
                <a:solidFill>
                  <a:srgbClr val="3D2219"/>
                </a:solidFill>
                <a:latin typeface="Papyrus"/>
                <a:cs typeface="Papyrus"/>
              </a:rPr>
              <a:t>the </a:t>
            </a:r>
            <a:r>
              <a:rPr sz="2250" spc="-7" dirty="0">
                <a:solidFill>
                  <a:srgbClr val="3D2219"/>
                </a:solidFill>
                <a:latin typeface="Papyrus"/>
                <a:cs typeface="Papyrus"/>
              </a:rPr>
              <a:t>right </a:t>
            </a:r>
            <a:r>
              <a:rPr sz="2250" spc="-4" dirty="0">
                <a:solidFill>
                  <a:srgbClr val="3D2219"/>
                </a:solidFill>
                <a:latin typeface="Papyrus"/>
                <a:cs typeface="Papyrus"/>
              </a:rPr>
              <a:t>outer tables that  fulfill the </a:t>
            </a:r>
            <a:r>
              <a:rPr sz="2250" dirty="0">
                <a:solidFill>
                  <a:srgbClr val="3D2219"/>
                </a:solidFill>
                <a:latin typeface="Papyrus"/>
                <a:cs typeface="Papyrus"/>
              </a:rPr>
              <a:t>JOIN </a:t>
            </a:r>
            <a:r>
              <a:rPr sz="2250" spc="-4" dirty="0">
                <a:solidFill>
                  <a:srgbClr val="3D2219"/>
                </a:solidFill>
                <a:latin typeface="Papyrus"/>
                <a:cs typeface="Papyrus"/>
              </a:rPr>
              <a:t>condition. The </a:t>
            </a:r>
            <a:r>
              <a:rPr sz="2250" spc="-7" dirty="0">
                <a:solidFill>
                  <a:srgbClr val="3D2219"/>
                </a:solidFill>
                <a:latin typeface="Papyrus"/>
                <a:cs typeface="Papyrus"/>
              </a:rPr>
              <a:t>joined </a:t>
            </a:r>
            <a:r>
              <a:rPr sz="2250" dirty="0">
                <a:solidFill>
                  <a:srgbClr val="3D2219"/>
                </a:solidFill>
                <a:latin typeface="Papyrus"/>
                <a:cs typeface="Papyrus"/>
              </a:rPr>
              <a:t>table </a:t>
            </a:r>
            <a:r>
              <a:rPr sz="2250" spc="-4" dirty="0">
                <a:solidFill>
                  <a:srgbClr val="3D2219"/>
                </a:solidFill>
                <a:latin typeface="Papyrus"/>
                <a:cs typeface="Papyrus"/>
              </a:rPr>
              <a:t>contains  </a:t>
            </a:r>
            <a:r>
              <a:rPr sz="2250" spc="-7" dirty="0">
                <a:solidFill>
                  <a:srgbClr val="3D2219"/>
                </a:solidFill>
                <a:latin typeface="Papyrus"/>
                <a:cs typeface="Papyrus"/>
              </a:rPr>
              <a:t>either </a:t>
            </a:r>
            <a:r>
              <a:rPr sz="2250" spc="-4" dirty="0">
                <a:solidFill>
                  <a:srgbClr val="3D2219"/>
                </a:solidFill>
                <a:latin typeface="Papyrus"/>
                <a:cs typeface="Papyrus"/>
              </a:rPr>
              <a:t>all </a:t>
            </a:r>
            <a:r>
              <a:rPr sz="2250" spc="-7" dirty="0">
                <a:solidFill>
                  <a:srgbClr val="3D2219"/>
                </a:solidFill>
                <a:latin typeface="Papyrus"/>
                <a:cs typeface="Papyrus"/>
              </a:rPr>
              <a:t>the records from </a:t>
            </a:r>
            <a:r>
              <a:rPr sz="2250" spc="-4" dirty="0">
                <a:solidFill>
                  <a:srgbClr val="3D2219"/>
                </a:solidFill>
                <a:latin typeface="Papyrus"/>
                <a:cs typeface="Papyrus"/>
              </a:rPr>
              <a:t>both </a:t>
            </a:r>
            <a:r>
              <a:rPr sz="2250" spc="-7" dirty="0">
                <a:solidFill>
                  <a:srgbClr val="3D2219"/>
                </a:solidFill>
                <a:latin typeface="Papyrus"/>
                <a:cs typeface="Papyrus"/>
              </a:rPr>
              <a:t>the </a:t>
            </a:r>
            <a:r>
              <a:rPr sz="2250" spc="-4" dirty="0">
                <a:solidFill>
                  <a:srgbClr val="3D2219"/>
                </a:solidFill>
                <a:latin typeface="Papyrus"/>
                <a:cs typeface="Papyrus"/>
              </a:rPr>
              <a:t>tables, </a:t>
            </a:r>
            <a:r>
              <a:rPr sz="2250" dirty="0">
                <a:solidFill>
                  <a:srgbClr val="3D2219"/>
                </a:solidFill>
                <a:latin typeface="Papyrus"/>
                <a:cs typeface="Papyrus"/>
              </a:rPr>
              <a:t>or </a:t>
            </a:r>
            <a:r>
              <a:rPr sz="2250" spc="-4" dirty="0">
                <a:solidFill>
                  <a:srgbClr val="3D2219"/>
                </a:solidFill>
                <a:latin typeface="Papyrus"/>
                <a:cs typeface="Papyrus"/>
              </a:rPr>
              <a:t>fills in  </a:t>
            </a:r>
            <a:r>
              <a:rPr sz="2250" dirty="0">
                <a:solidFill>
                  <a:srgbClr val="3D2219"/>
                </a:solidFill>
                <a:latin typeface="Papyrus"/>
                <a:cs typeface="Papyrus"/>
              </a:rPr>
              <a:t>NULL </a:t>
            </a:r>
            <a:r>
              <a:rPr sz="2250" spc="-4" dirty="0">
                <a:solidFill>
                  <a:srgbClr val="3D2219"/>
                </a:solidFill>
                <a:latin typeface="Papyrus"/>
                <a:cs typeface="Papyrus"/>
              </a:rPr>
              <a:t>values for </a:t>
            </a:r>
            <a:r>
              <a:rPr sz="2250" dirty="0">
                <a:solidFill>
                  <a:srgbClr val="3D2219"/>
                </a:solidFill>
                <a:latin typeface="Papyrus"/>
                <a:cs typeface="Papyrus"/>
              </a:rPr>
              <a:t>missing </a:t>
            </a:r>
            <a:r>
              <a:rPr sz="2250" spc="-4" dirty="0">
                <a:solidFill>
                  <a:srgbClr val="3D2219"/>
                </a:solidFill>
                <a:latin typeface="Papyrus"/>
                <a:cs typeface="Papyrus"/>
              </a:rPr>
              <a:t>matches on </a:t>
            </a:r>
            <a:r>
              <a:rPr sz="2250" spc="-7" dirty="0">
                <a:solidFill>
                  <a:srgbClr val="3D2219"/>
                </a:solidFill>
                <a:latin typeface="Papyrus"/>
                <a:cs typeface="Papyrus"/>
              </a:rPr>
              <a:t>either</a:t>
            </a:r>
            <a:r>
              <a:rPr sz="2250" spc="-14" dirty="0">
                <a:solidFill>
                  <a:srgbClr val="3D2219"/>
                </a:solidFill>
                <a:latin typeface="Papyrus"/>
                <a:cs typeface="Papyrus"/>
              </a:rPr>
              <a:t> </a:t>
            </a:r>
            <a:r>
              <a:rPr sz="2250" spc="-4" dirty="0">
                <a:solidFill>
                  <a:srgbClr val="3D2219"/>
                </a:solidFill>
                <a:latin typeface="Papyrus"/>
                <a:cs typeface="Papyrus"/>
              </a:rPr>
              <a:t>side.</a:t>
            </a:r>
            <a:endParaRPr sz="2250">
              <a:latin typeface="Papyrus"/>
              <a:cs typeface="Papyrus"/>
            </a:endParaRPr>
          </a:p>
          <a:p>
            <a:pPr marL="8929" marR="280382">
              <a:lnSpc>
                <a:spcPct val="99900"/>
              </a:lnSpc>
              <a:spcBef>
                <a:spcPts val="1761"/>
              </a:spcBef>
              <a:tabLst>
                <a:tab pos="1469774" algn="l"/>
              </a:tabLst>
            </a:pPr>
            <a:r>
              <a:rPr sz="2250" spc="-7" dirty="0">
                <a:solidFill>
                  <a:srgbClr val="3D2219"/>
                </a:solidFill>
                <a:latin typeface="Papyrus"/>
                <a:cs typeface="Papyrus"/>
              </a:rPr>
              <a:t>hive&gt; </a:t>
            </a:r>
            <a:r>
              <a:rPr sz="2250" spc="-4" dirty="0">
                <a:solidFill>
                  <a:srgbClr val="3D2219"/>
                </a:solidFill>
                <a:latin typeface="Papyrus"/>
                <a:cs typeface="Papyrus"/>
              </a:rPr>
              <a:t>SELECT </a:t>
            </a:r>
            <a:r>
              <a:rPr sz="2250" dirty="0">
                <a:solidFill>
                  <a:srgbClr val="3D2219"/>
                </a:solidFill>
                <a:latin typeface="Papyrus"/>
                <a:cs typeface="Papyrus"/>
              </a:rPr>
              <a:t>c.ID, c.NAME, o.AMOUNT,  o.DATE	</a:t>
            </a:r>
            <a:r>
              <a:rPr sz="2250" spc="-4" dirty="0">
                <a:solidFill>
                  <a:srgbClr val="3D2219"/>
                </a:solidFill>
                <a:latin typeface="Papyrus"/>
                <a:cs typeface="Papyrus"/>
              </a:rPr>
              <a:t>FROM </a:t>
            </a:r>
            <a:r>
              <a:rPr sz="2250" dirty="0">
                <a:solidFill>
                  <a:srgbClr val="3D2219"/>
                </a:solidFill>
                <a:latin typeface="Papyrus"/>
                <a:cs typeface="Papyrus"/>
              </a:rPr>
              <a:t>CUSTOMERS c </a:t>
            </a:r>
            <a:r>
              <a:rPr sz="2250" spc="-4" dirty="0">
                <a:solidFill>
                  <a:srgbClr val="3D2219"/>
                </a:solidFill>
                <a:latin typeface="Papyrus"/>
                <a:cs typeface="Papyrus"/>
              </a:rPr>
              <a:t>FULL  </a:t>
            </a:r>
            <a:r>
              <a:rPr sz="2250" dirty="0">
                <a:solidFill>
                  <a:srgbClr val="3D2219"/>
                </a:solidFill>
                <a:latin typeface="Papyrus"/>
                <a:cs typeface="Papyrus"/>
              </a:rPr>
              <a:t>OUTER JOIN ORDERS o ON (c.ID =  o.CUSTOMER_ID);</a:t>
            </a:r>
            <a:endParaRPr sz="2250">
              <a:latin typeface="Papyrus"/>
              <a:cs typeface="Papyrus"/>
            </a:endParaRPr>
          </a:p>
        </p:txBody>
      </p:sp>
    </p:spTree>
    <p:extLst>
      <p:ext uri="{BB962C8B-B14F-4D97-AF65-F5344CB8AC3E}">
        <p14:creationId xmlns:p14="http://schemas.microsoft.com/office/powerpoint/2010/main" val="24602905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7579" y="3034307"/>
            <a:ext cx="3291483" cy="789384"/>
          </a:xfrm>
          <a:prstGeom prst="rect">
            <a:avLst/>
          </a:prstGeom>
        </p:spPr>
        <p:txBody>
          <a:bodyPr vert="horz" wrap="square" lIns="0" tIns="8930" rIns="0" bIns="0" rtlCol="0">
            <a:spAutoFit/>
          </a:bodyPr>
          <a:lstStyle>
            <a:defPPr>
              <a:defRPr lang="en-US"/>
            </a:defPPr>
            <a:lvl1pPr marL="0" algn="l" defTabSz="765353" rtl="0" eaLnBrk="1" latinLnBrk="0" hangingPunct="1">
              <a:defRPr sz="1507" kern="1200">
                <a:solidFill>
                  <a:schemeClr val="tx1"/>
                </a:solidFill>
                <a:latin typeface="+mn-lt"/>
                <a:ea typeface="+mn-ea"/>
                <a:cs typeface="+mn-cs"/>
              </a:defRPr>
            </a:lvl1pPr>
            <a:lvl2pPr marL="382676" algn="l" defTabSz="765353" rtl="0" eaLnBrk="1" latinLnBrk="0" hangingPunct="1">
              <a:defRPr sz="1507" kern="1200">
                <a:solidFill>
                  <a:schemeClr val="tx1"/>
                </a:solidFill>
                <a:latin typeface="+mn-lt"/>
                <a:ea typeface="+mn-ea"/>
                <a:cs typeface="+mn-cs"/>
              </a:defRPr>
            </a:lvl2pPr>
            <a:lvl3pPr marL="765353" algn="l" defTabSz="765353" rtl="0" eaLnBrk="1" latinLnBrk="0" hangingPunct="1">
              <a:defRPr sz="1507" kern="1200">
                <a:solidFill>
                  <a:schemeClr val="tx1"/>
                </a:solidFill>
                <a:latin typeface="+mn-lt"/>
                <a:ea typeface="+mn-ea"/>
                <a:cs typeface="+mn-cs"/>
              </a:defRPr>
            </a:lvl3pPr>
            <a:lvl4pPr marL="1148029" algn="l" defTabSz="765353" rtl="0" eaLnBrk="1" latinLnBrk="0" hangingPunct="1">
              <a:defRPr sz="1507" kern="1200">
                <a:solidFill>
                  <a:schemeClr val="tx1"/>
                </a:solidFill>
                <a:latin typeface="+mn-lt"/>
                <a:ea typeface="+mn-ea"/>
                <a:cs typeface="+mn-cs"/>
              </a:defRPr>
            </a:lvl4pPr>
            <a:lvl5pPr marL="1530706" algn="l" defTabSz="765353" rtl="0" eaLnBrk="1" latinLnBrk="0" hangingPunct="1">
              <a:defRPr sz="1507" kern="1200">
                <a:solidFill>
                  <a:schemeClr val="tx1"/>
                </a:solidFill>
                <a:latin typeface="+mn-lt"/>
                <a:ea typeface="+mn-ea"/>
                <a:cs typeface="+mn-cs"/>
              </a:defRPr>
            </a:lvl5pPr>
            <a:lvl6pPr marL="1913382" algn="l" defTabSz="765353" rtl="0" eaLnBrk="1" latinLnBrk="0" hangingPunct="1">
              <a:defRPr sz="1507" kern="1200">
                <a:solidFill>
                  <a:schemeClr val="tx1"/>
                </a:solidFill>
                <a:latin typeface="+mn-lt"/>
                <a:ea typeface="+mn-ea"/>
                <a:cs typeface="+mn-cs"/>
              </a:defRPr>
            </a:lvl6pPr>
            <a:lvl7pPr marL="2296058" algn="l" defTabSz="765353" rtl="0" eaLnBrk="1" latinLnBrk="0" hangingPunct="1">
              <a:defRPr sz="1507" kern="1200">
                <a:solidFill>
                  <a:schemeClr val="tx1"/>
                </a:solidFill>
                <a:latin typeface="+mn-lt"/>
                <a:ea typeface="+mn-ea"/>
                <a:cs typeface="+mn-cs"/>
              </a:defRPr>
            </a:lvl7pPr>
            <a:lvl8pPr marL="2678735" algn="l" defTabSz="765353" rtl="0" eaLnBrk="1" latinLnBrk="0" hangingPunct="1">
              <a:defRPr sz="1507" kern="1200">
                <a:solidFill>
                  <a:schemeClr val="tx1"/>
                </a:solidFill>
                <a:latin typeface="+mn-lt"/>
                <a:ea typeface="+mn-ea"/>
                <a:cs typeface="+mn-cs"/>
              </a:defRPr>
            </a:lvl8pPr>
            <a:lvl9pPr marL="3061411" algn="l" defTabSz="765353" rtl="0" eaLnBrk="1" latinLnBrk="0" hangingPunct="1">
              <a:defRPr sz="1507" kern="1200">
                <a:solidFill>
                  <a:schemeClr val="tx1"/>
                </a:solidFill>
                <a:latin typeface="+mn-lt"/>
                <a:ea typeface="+mn-ea"/>
                <a:cs typeface="+mn-cs"/>
              </a:defRPr>
            </a:lvl9pPr>
          </a:lstStyle>
          <a:p>
            <a:pPr marL="8929">
              <a:lnSpc>
                <a:spcPct val="100000"/>
              </a:lnSpc>
              <a:spcBef>
                <a:spcPts val="70"/>
              </a:spcBef>
            </a:pPr>
            <a:r>
              <a:rPr sz="5062" spc="-4" dirty="0"/>
              <a:t>Thank</a:t>
            </a:r>
            <a:r>
              <a:rPr sz="5062" spc="-74" dirty="0"/>
              <a:t> </a:t>
            </a:r>
            <a:r>
              <a:rPr sz="5062" spc="-7" dirty="0"/>
              <a:t>You</a:t>
            </a:r>
            <a:endParaRPr sz="5062"/>
          </a:p>
        </p:txBody>
      </p:sp>
    </p:spTree>
    <p:extLst>
      <p:ext uri="{BB962C8B-B14F-4D97-AF65-F5344CB8AC3E}">
        <p14:creationId xmlns:p14="http://schemas.microsoft.com/office/powerpoint/2010/main" val="1669086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B1FA93-99E9-46EF-BFCB-28B2844814A6}"/>
              </a:ext>
            </a:extLst>
          </p:cNvPr>
          <p:cNvSpPr>
            <a:spLocks noGrp="1"/>
          </p:cNvSpPr>
          <p:nvPr>
            <p:ph idx="1"/>
          </p:nvPr>
        </p:nvSpPr>
        <p:spPr/>
        <p:txBody>
          <a:bodyPr>
            <a:normAutofit/>
          </a:bodyPr>
          <a:lstStyle/>
          <a:p>
            <a:pPr marL="0" indent="0">
              <a:buNone/>
            </a:pPr>
            <a:r>
              <a:rPr lang="en-CA" sz="5400" dirty="0"/>
              <a:t>                        HADOOP</a:t>
            </a:r>
          </a:p>
        </p:txBody>
      </p:sp>
    </p:spTree>
    <p:extLst>
      <p:ext uri="{BB962C8B-B14F-4D97-AF65-F5344CB8AC3E}">
        <p14:creationId xmlns:p14="http://schemas.microsoft.com/office/powerpoint/2010/main" val="2382281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34492" rIns="0" bIns="0" rtlCol="0">
            <a:spAutoFit/>
          </a:bodyPr>
          <a:lstStyle/>
          <a:p>
            <a:pPr marL="169545">
              <a:lnSpc>
                <a:spcPct val="100000"/>
              </a:lnSpc>
              <a:spcBef>
                <a:spcPts val="100"/>
              </a:spcBef>
              <a:tabLst>
                <a:tab pos="10140950" algn="l"/>
              </a:tabLst>
            </a:pPr>
            <a:r>
              <a:rPr spc="-85" dirty="0"/>
              <a:t>What </a:t>
            </a:r>
            <a:r>
              <a:rPr spc="-30" dirty="0"/>
              <a:t>is</a:t>
            </a:r>
            <a:r>
              <a:rPr spc="-350" dirty="0"/>
              <a:t> </a:t>
            </a:r>
            <a:r>
              <a:rPr spc="-80" dirty="0"/>
              <a:t>Hadoop?	</a:t>
            </a:r>
          </a:p>
        </p:txBody>
      </p:sp>
      <p:sp>
        <p:nvSpPr>
          <p:cNvPr id="3" name="object 3"/>
          <p:cNvSpPr txBox="1"/>
          <p:nvPr/>
        </p:nvSpPr>
        <p:spPr>
          <a:xfrm>
            <a:off x="1371600" y="3086400"/>
            <a:ext cx="4822190" cy="3074670"/>
          </a:xfrm>
          <a:prstGeom prst="rect">
            <a:avLst/>
          </a:prstGeom>
        </p:spPr>
        <p:txBody>
          <a:bodyPr vert="horz" wrap="square" lIns="0" tIns="13335" rIns="0" bIns="0" rtlCol="0">
            <a:spAutoFit/>
          </a:bodyPr>
          <a:lstStyle/>
          <a:p>
            <a:pPr marL="299085" marR="40640" indent="-287020">
              <a:lnSpc>
                <a:spcPct val="100000"/>
              </a:lnSpc>
              <a:spcBef>
                <a:spcPts val="105"/>
              </a:spcBef>
              <a:buFont typeface="Arial"/>
              <a:buChar char="•"/>
              <a:tabLst>
                <a:tab pos="299085" algn="l"/>
                <a:tab pos="299720" algn="l"/>
              </a:tabLst>
            </a:pPr>
            <a:r>
              <a:rPr sz="2000" i="1" spc="-5" dirty="0">
                <a:latin typeface="Calibri"/>
                <a:cs typeface="Calibri"/>
              </a:rPr>
              <a:t>The </a:t>
            </a:r>
            <a:r>
              <a:rPr sz="2000" i="1" dirty="0">
                <a:latin typeface="Calibri"/>
                <a:cs typeface="Calibri"/>
              </a:rPr>
              <a:t>Apache </a:t>
            </a:r>
            <a:r>
              <a:rPr sz="2000" i="1" spc="-5" dirty="0">
                <a:latin typeface="Calibri"/>
                <a:cs typeface="Calibri"/>
              </a:rPr>
              <a:t>Hadoop software library </a:t>
            </a:r>
            <a:r>
              <a:rPr sz="2000" i="1" dirty="0">
                <a:latin typeface="Calibri"/>
                <a:cs typeface="Calibri"/>
              </a:rPr>
              <a:t>is a  </a:t>
            </a:r>
            <a:r>
              <a:rPr sz="2000" i="1" spc="-5" dirty="0">
                <a:latin typeface="Calibri"/>
                <a:cs typeface="Calibri"/>
              </a:rPr>
              <a:t>framework </a:t>
            </a:r>
            <a:r>
              <a:rPr sz="2000" i="1" dirty="0">
                <a:latin typeface="Calibri"/>
                <a:cs typeface="Calibri"/>
              </a:rPr>
              <a:t>that </a:t>
            </a:r>
            <a:r>
              <a:rPr sz="2000" i="1" spc="-5" dirty="0">
                <a:latin typeface="Calibri"/>
                <a:cs typeface="Calibri"/>
              </a:rPr>
              <a:t>allows </a:t>
            </a:r>
            <a:r>
              <a:rPr sz="2000" i="1" spc="-10" dirty="0">
                <a:latin typeface="Calibri"/>
                <a:cs typeface="Calibri"/>
              </a:rPr>
              <a:t>for </a:t>
            </a:r>
            <a:r>
              <a:rPr sz="2000" i="1" dirty="0">
                <a:latin typeface="Calibri"/>
                <a:cs typeface="Calibri"/>
              </a:rPr>
              <a:t>the </a:t>
            </a:r>
            <a:r>
              <a:rPr sz="2000" i="1" spc="-10" dirty="0">
                <a:latin typeface="Calibri"/>
                <a:cs typeface="Calibri"/>
              </a:rPr>
              <a:t>distributed  </a:t>
            </a:r>
            <a:r>
              <a:rPr sz="2000" i="1" spc="-5" dirty="0">
                <a:latin typeface="Calibri"/>
                <a:cs typeface="Calibri"/>
              </a:rPr>
              <a:t>processing of large </a:t>
            </a:r>
            <a:r>
              <a:rPr sz="2000" i="1" spc="-10" dirty="0">
                <a:latin typeface="Calibri"/>
                <a:cs typeface="Calibri"/>
              </a:rPr>
              <a:t>data </a:t>
            </a:r>
            <a:r>
              <a:rPr sz="2000" i="1" spc="-5" dirty="0">
                <a:latin typeface="Calibri"/>
                <a:cs typeface="Calibri"/>
              </a:rPr>
              <a:t>sets across </a:t>
            </a:r>
            <a:r>
              <a:rPr sz="2000" i="1" spc="-10" dirty="0">
                <a:latin typeface="Calibri"/>
                <a:cs typeface="Calibri"/>
              </a:rPr>
              <a:t>clusters  </a:t>
            </a:r>
            <a:r>
              <a:rPr sz="2000" i="1" spc="-5" dirty="0">
                <a:latin typeface="Calibri"/>
                <a:cs typeface="Calibri"/>
              </a:rPr>
              <a:t>of </a:t>
            </a:r>
            <a:r>
              <a:rPr sz="2000" i="1" spc="-10" dirty="0">
                <a:latin typeface="Calibri"/>
                <a:cs typeface="Calibri"/>
              </a:rPr>
              <a:t>computers </a:t>
            </a:r>
            <a:r>
              <a:rPr sz="2000" i="1" spc="-5" dirty="0">
                <a:latin typeface="Calibri"/>
                <a:cs typeface="Calibri"/>
              </a:rPr>
              <a:t>using simple programming  </a:t>
            </a:r>
            <a:r>
              <a:rPr sz="2000" i="1" dirty="0">
                <a:latin typeface="Calibri"/>
                <a:cs typeface="Calibri"/>
              </a:rPr>
              <a:t>models.</a:t>
            </a:r>
            <a:endParaRPr sz="2000" dirty="0">
              <a:latin typeface="Calibri"/>
              <a:cs typeface="Calibri"/>
            </a:endParaRPr>
          </a:p>
          <a:p>
            <a:pPr>
              <a:lnSpc>
                <a:spcPct val="100000"/>
              </a:lnSpc>
              <a:spcBef>
                <a:spcPts val="20"/>
              </a:spcBef>
              <a:buFont typeface="Arial"/>
              <a:buChar char="•"/>
            </a:pPr>
            <a:endParaRPr sz="1950" dirty="0">
              <a:latin typeface="Calibri"/>
              <a:cs typeface="Calibri"/>
            </a:endParaRPr>
          </a:p>
          <a:p>
            <a:pPr marL="299085" marR="5080" indent="-287020">
              <a:lnSpc>
                <a:spcPct val="100000"/>
              </a:lnSpc>
              <a:buFont typeface="Arial"/>
              <a:buChar char="•"/>
              <a:tabLst>
                <a:tab pos="299085" algn="l"/>
                <a:tab pos="299720" algn="l"/>
              </a:tabLst>
            </a:pPr>
            <a:r>
              <a:rPr sz="2000" i="1" dirty="0">
                <a:latin typeface="Calibri"/>
                <a:cs typeface="Calibri"/>
              </a:rPr>
              <a:t>It is </a:t>
            </a:r>
            <a:r>
              <a:rPr sz="2000" i="1" spc="-5" dirty="0">
                <a:latin typeface="Calibri"/>
                <a:cs typeface="Calibri"/>
              </a:rPr>
              <a:t>made </a:t>
            </a:r>
            <a:r>
              <a:rPr sz="2000" i="1" spc="-10" dirty="0">
                <a:latin typeface="Calibri"/>
                <a:cs typeface="Calibri"/>
              </a:rPr>
              <a:t>by </a:t>
            </a:r>
            <a:r>
              <a:rPr sz="2000" i="1" spc="-5" dirty="0">
                <a:latin typeface="Calibri"/>
                <a:cs typeface="Calibri"/>
              </a:rPr>
              <a:t>apache software foundation </a:t>
            </a:r>
            <a:r>
              <a:rPr sz="2000" i="1" dirty="0">
                <a:latin typeface="Calibri"/>
                <a:cs typeface="Calibri"/>
              </a:rPr>
              <a:t>in  2011.</a:t>
            </a:r>
            <a:endParaRPr sz="2000" dirty="0">
              <a:latin typeface="Calibri"/>
              <a:cs typeface="Calibri"/>
            </a:endParaRPr>
          </a:p>
          <a:p>
            <a:pPr>
              <a:lnSpc>
                <a:spcPct val="100000"/>
              </a:lnSpc>
              <a:spcBef>
                <a:spcPts val="20"/>
              </a:spcBef>
              <a:buFont typeface="Arial"/>
              <a:buChar char="•"/>
            </a:pPr>
            <a:endParaRPr sz="1950" dirty="0">
              <a:latin typeface="Calibri"/>
              <a:cs typeface="Calibri"/>
            </a:endParaRPr>
          </a:p>
          <a:p>
            <a:pPr marL="299085" indent="-287020">
              <a:lnSpc>
                <a:spcPct val="100000"/>
              </a:lnSpc>
              <a:buFont typeface="Arial"/>
              <a:buChar char="•"/>
              <a:tabLst>
                <a:tab pos="299085" algn="l"/>
                <a:tab pos="299720" algn="l"/>
              </a:tabLst>
            </a:pPr>
            <a:r>
              <a:rPr sz="2000" i="1" spc="-15" dirty="0">
                <a:latin typeface="Calibri"/>
                <a:cs typeface="Calibri"/>
              </a:rPr>
              <a:t>Written </a:t>
            </a:r>
            <a:r>
              <a:rPr sz="2000" i="1" dirty="0">
                <a:latin typeface="Calibri"/>
                <a:cs typeface="Calibri"/>
              </a:rPr>
              <a:t>in</a:t>
            </a:r>
            <a:r>
              <a:rPr sz="2000" i="1" spc="-25" dirty="0">
                <a:latin typeface="Calibri"/>
                <a:cs typeface="Calibri"/>
              </a:rPr>
              <a:t> </a:t>
            </a:r>
            <a:r>
              <a:rPr sz="2000" i="1" spc="-50" dirty="0">
                <a:latin typeface="Calibri"/>
                <a:cs typeface="Calibri"/>
              </a:rPr>
              <a:t>JAVA.</a:t>
            </a:r>
            <a:endParaRPr sz="2000" dirty="0">
              <a:latin typeface="Calibri"/>
              <a:cs typeface="Calibri"/>
            </a:endParaRPr>
          </a:p>
        </p:txBody>
      </p:sp>
      <p:sp>
        <p:nvSpPr>
          <p:cNvPr id="4" name="object 4"/>
          <p:cNvSpPr/>
          <p:nvPr/>
        </p:nvSpPr>
        <p:spPr>
          <a:xfrm>
            <a:off x="6248400" y="2819400"/>
            <a:ext cx="5620512" cy="30571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8755" y="1744802"/>
            <a:ext cx="5027295" cy="3823970"/>
          </a:xfrm>
          <a:prstGeom prst="rect">
            <a:avLst/>
          </a:prstGeom>
        </p:spPr>
        <p:txBody>
          <a:bodyPr vert="horz" wrap="square" lIns="0" tIns="12065" rIns="0" bIns="0" rtlCol="0">
            <a:spAutoFit/>
          </a:bodyPr>
          <a:lstStyle/>
          <a:p>
            <a:pPr marL="175895" indent="-163830">
              <a:lnSpc>
                <a:spcPct val="100000"/>
              </a:lnSpc>
              <a:spcBef>
                <a:spcPts val="95"/>
              </a:spcBef>
              <a:buClr>
                <a:srgbClr val="E38312"/>
              </a:buClr>
              <a:buSzPct val="96428"/>
              <a:buFont typeface="Wingdings"/>
              <a:buChar char=""/>
              <a:tabLst>
                <a:tab pos="176530" algn="l"/>
              </a:tabLst>
            </a:pPr>
            <a:r>
              <a:rPr sz="2800" b="1" spc="-5" dirty="0">
                <a:solidFill>
                  <a:srgbClr val="404040"/>
                </a:solidFill>
                <a:latin typeface="Calibri"/>
                <a:cs typeface="Calibri"/>
              </a:rPr>
              <a:t>Hadoop is open </a:t>
            </a:r>
            <a:r>
              <a:rPr sz="2800" b="1" spc="-10" dirty="0">
                <a:solidFill>
                  <a:srgbClr val="404040"/>
                </a:solidFill>
                <a:latin typeface="Calibri"/>
                <a:cs typeface="Calibri"/>
              </a:rPr>
              <a:t>source</a:t>
            </a:r>
            <a:r>
              <a:rPr sz="2800" b="1" spc="-25" dirty="0">
                <a:solidFill>
                  <a:srgbClr val="404040"/>
                </a:solidFill>
                <a:latin typeface="Calibri"/>
                <a:cs typeface="Calibri"/>
              </a:rPr>
              <a:t> </a:t>
            </a:r>
            <a:r>
              <a:rPr sz="2800" b="1" spc="-10" dirty="0">
                <a:solidFill>
                  <a:srgbClr val="404040"/>
                </a:solidFill>
                <a:latin typeface="Calibri"/>
                <a:cs typeface="Calibri"/>
              </a:rPr>
              <a:t>software.</a:t>
            </a:r>
            <a:endParaRPr sz="2800">
              <a:latin typeface="Calibri"/>
              <a:cs typeface="Calibri"/>
            </a:endParaRPr>
          </a:p>
          <a:p>
            <a:pPr>
              <a:lnSpc>
                <a:spcPct val="100000"/>
              </a:lnSpc>
              <a:spcBef>
                <a:spcPts val="5"/>
              </a:spcBef>
              <a:buClr>
                <a:srgbClr val="E38312"/>
              </a:buClr>
              <a:buFont typeface="Wingdings"/>
              <a:buChar char=""/>
            </a:pPr>
            <a:endParaRPr sz="4500">
              <a:latin typeface="Calibri"/>
              <a:cs typeface="Calibri"/>
            </a:endParaRPr>
          </a:p>
          <a:p>
            <a:pPr marL="175260" indent="-163195">
              <a:lnSpc>
                <a:spcPct val="100000"/>
              </a:lnSpc>
              <a:buClr>
                <a:srgbClr val="E38312"/>
              </a:buClr>
              <a:buSzPct val="96428"/>
              <a:buFont typeface="Wingdings"/>
              <a:buChar char=""/>
              <a:tabLst>
                <a:tab pos="175895" algn="l"/>
              </a:tabLst>
            </a:pPr>
            <a:r>
              <a:rPr sz="2800" b="1" spc="-15" dirty="0">
                <a:solidFill>
                  <a:srgbClr val="404040"/>
                </a:solidFill>
                <a:latin typeface="Calibri"/>
                <a:cs typeface="Calibri"/>
              </a:rPr>
              <a:t>Framework</a:t>
            </a:r>
            <a:endParaRPr sz="2800">
              <a:latin typeface="Calibri"/>
              <a:cs typeface="Calibri"/>
            </a:endParaRPr>
          </a:p>
          <a:p>
            <a:pPr>
              <a:lnSpc>
                <a:spcPct val="100000"/>
              </a:lnSpc>
              <a:spcBef>
                <a:spcPts val="55"/>
              </a:spcBef>
              <a:buClr>
                <a:srgbClr val="E38312"/>
              </a:buClr>
              <a:buFont typeface="Wingdings"/>
              <a:buChar char=""/>
            </a:pPr>
            <a:endParaRPr sz="4450">
              <a:latin typeface="Calibri"/>
              <a:cs typeface="Calibri"/>
            </a:endParaRPr>
          </a:p>
          <a:p>
            <a:pPr marL="175260" indent="-163195">
              <a:lnSpc>
                <a:spcPct val="100000"/>
              </a:lnSpc>
              <a:buClr>
                <a:srgbClr val="E38312"/>
              </a:buClr>
              <a:buSzPct val="96428"/>
              <a:buFont typeface="Wingdings"/>
              <a:buChar char=""/>
              <a:tabLst>
                <a:tab pos="175895" algn="l"/>
              </a:tabLst>
            </a:pPr>
            <a:r>
              <a:rPr sz="2800" b="1" spc="-10" dirty="0">
                <a:solidFill>
                  <a:srgbClr val="404040"/>
                </a:solidFill>
                <a:latin typeface="Calibri"/>
                <a:cs typeface="Calibri"/>
              </a:rPr>
              <a:t>Massive</a:t>
            </a:r>
            <a:r>
              <a:rPr sz="2800" b="1" spc="10" dirty="0">
                <a:solidFill>
                  <a:srgbClr val="404040"/>
                </a:solidFill>
                <a:latin typeface="Calibri"/>
                <a:cs typeface="Calibri"/>
              </a:rPr>
              <a:t> </a:t>
            </a:r>
            <a:r>
              <a:rPr sz="2800" b="1" spc="-20" dirty="0">
                <a:solidFill>
                  <a:srgbClr val="404040"/>
                </a:solidFill>
                <a:latin typeface="Calibri"/>
                <a:cs typeface="Calibri"/>
              </a:rPr>
              <a:t>Storage</a:t>
            </a:r>
            <a:endParaRPr sz="2800">
              <a:latin typeface="Calibri"/>
              <a:cs typeface="Calibri"/>
            </a:endParaRPr>
          </a:p>
          <a:p>
            <a:pPr>
              <a:lnSpc>
                <a:spcPct val="100000"/>
              </a:lnSpc>
              <a:spcBef>
                <a:spcPts val="55"/>
              </a:spcBef>
              <a:buClr>
                <a:srgbClr val="E38312"/>
              </a:buClr>
              <a:buFont typeface="Wingdings"/>
              <a:buChar char=""/>
            </a:pPr>
            <a:endParaRPr sz="4450">
              <a:latin typeface="Calibri"/>
              <a:cs typeface="Calibri"/>
            </a:endParaRPr>
          </a:p>
          <a:p>
            <a:pPr marL="175260" indent="-163195">
              <a:lnSpc>
                <a:spcPct val="100000"/>
              </a:lnSpc>
              <a:buClr>
                <a:srgbClr val="E38312"/>
              </a:buClr>
              <a:buSzPct val="96428"/>
              <a:buFont typeface="Wingdings"/>
              <a:buChar char=""/>
              <a:tabLst>
                <a:tab pos="175895" algn="l"/>
              </a:tabLst>
            </a:pPr>
            <a:r>
              <a:rPr sz="2800" b="1" spc="-10" dirty="0">
                <a:solidFill>
                  <a:srgbClr val="404040"/>
                </a:solidFill>
                <a:latin typeface="Calibri"/>
                <a:cs typeface="Calibri"/>
              </a:rPr>
              <a:t>Processing</a:t>
            </a:r>
            <a:r>
              <a:rPr sz="2800" b="1" dirty="0">
                <a:solidFill>
                  <a:srgbClr val="404040"/>
                </a:solidFill>
                <a:latin typeface="Calibri"/>
                <a:cs typeface="Calibri"/>
              </a:rPr>
              <a:t> </a:t>
            </a:r>
            <a:r>
              <a:rPr sz="2800" b="1" spc="-20" dirty="0">
                <a:solidFill>
                  <a:srgbClr val="404040"/>
                </a:solidFill>
                <a:latin typeface="Calibri"/>
                <a:cs typeface="Calibri"/>
              </a:rPr>
              <a:t>Power</a:t>
            </a:r>
            <a:endParaRPr sz="28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3661</Words>
  <Application>Microsoft Office PowerPoint</Application>
  <PresentationFormat>Widescreen</PresentationFormat>
  <Paragraphs>355</Paragraphs>
  <Slides>69</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69</vt:i4>
      </vt:variant>
    </vt:vector>
  </HeadingPairs>
  <TitlesOfParts>
    <vt:vector size="77" baseType="lpstr">
      <vt:lpstr>Arial</vt:lpstr>
      <vt:lpstr>Calibri</vt:lpstr>
      <vt:lpstr>Calibri Light</vt:lpstr>
      <vt:lpstr>Papyrus</vt:lpstr>
      <vt:lpstr>Wingdings</vt:lpstr>
      <vt:lpstr>Office Theme</vt:lpstr>
      <vt:lpstr>Office Theme</vt:lpstr>
      <vt:lpstr>Office Theme</vt:lpstr>
      <vt:lpstr>PowerPoint Presentation</vt:lpstr>
      <vt:lpstr>PowerPoint Presentation</vt:lpstr>
      <vt:lpstr>5 v’s of Big Data</vt:lpstr>
      <vt:lpstr>  FACTS ABOUT BIG DATA  </vt:lpstr>
      <vt:lpstr>  Problems with data  </vt:lpstr>
      <vt:lpstr>Challenges of Big Data</vt:lpstr>
      <vt:lpstr>PowerPoint Presentation</vt:lpstr>
      <vt:lpstr>What is Hadoop? </vt:lpstr>
      <vt:lpstr>PowerPoint Presentation</vt:lpstr>
      <vt:lpstr>So what is the problem?? </vt:lpstr>
      <vt:lpstr>We can solve this problem by Distributed  Computing. </vt:lpstr>
      <vt:lpstr>To Solve all the Problems Hadoop Came. </vt:lpstr>
      <vt:lpstr>Hadoop Features </vt:lpstr>
      <vt:lpstr>HADOOP ARCHITECTURE</vt:lpstr>
      <vt:lpstr>1. Hadoop Distributed File System</vt:lpstr>
      <vt:lpstr>Hadoop High Level Architechture</vt:lpstr>
      <vt:lpstr>Hadoop cluster</vt:lpstr>
      <vt:lpstr>HDFS – Name Node Features</vt:lpstr>
      <vt:lpstr>HDFS-name node architecture </vt:lpstr>
      <vt:lpstr>HDFS-Data node</vt:lpstr>
      <vt:lpstr>2. MapReduce</vt:lpstr>
      <vt:lpstr>Pros of Hadoop</vt:lpstr>
      <vt:lpstr>Cons of Hadoop</vt:lpstr>
      <vt:lpstr>MAP REDUCE</vt:lpstr>
      <vt:lpstr>  Before Map-Reduce  </vt:lpstr>
      <vt:lpstr>Overview of Map Reduce</vt:lpstr>
      <vt:lpstr>PowerPoint Presentation</vt:lpstr>
      <vt:lpstr>PowerPoint Presentation</vt:lpstr>
      <vt:lpstr>Word count solution using Map Reduce</vt:lpstr>
      <vt:lpstr>Standard Map Reduce i/p and o/p</vt:lpstr>
      <vt:lpstr>Java Data Types vs Hadoop Data Types</vt:lpstr>
      <vt:lpstr>PowerPoint Presentation</vt:lpstr>
      <vt:lpstr>Run the Map Reduce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Hive?</vt:lpstr>
      <vt:lpstr>Features of Hive</vt:lpstr>
      <vt:lpstr>PowerPoint Presentation</vt:lpstr>
      <vt:lpstr>Architecture of Hive</vt:lpstr>
      <vt:lpstr>PowerPoint Presentation</vt:lpstr>
      <vt:lpstr>Working of Hive</vt:lpstr>
      <vt:lpstr>Working of Hive</vt:lpstr>
      <vt:lpstr>PowerPoint Presentation</vt:lpstr>
      <vt:lpstr>PowerPoint Presentation</vt:lpstr>
      <vt:lpstr>Hive- Data Types</vt:lpstr>
      <vt:lpstr>Column Types</vt:lpstr>
      <vt:lpstr>PowerPoint Presentation</vt:lpstr>
      <vt:lpstr>Literals</vt:lpstr>
      <vt:lpstr>Complex Types</vt:lpstr>
      <vt:lpstr>Create Database</vt:lpstr>
      <vt:lpstr>Drop Database</vt:lpstr>
      <vt:lpstr>Create Table</vt:lpstr>
      <vt:lpstr>Partition</vt:lpstr>
      <vt:lpstr>HiveQL - Select Where</vt:lpstr>
      <vt:lpstr>HiveQL - Select Order  By</vt:lpstr>
      <vt:lpstr>HiveQL - Select-Group  By</vt:lpstr>
      <vt:lpstr>HiveQL - Select-Joins</vt:lpstr>
      <vt:lpstr>JOIN</vt:lpstr>
      <vt:lpstr>Left Outer Join</vt:lpstr>
      <vt:lpstr>Right Outer Join</vt:lpstr>
      <vt:lpstr>Full Outer Join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sairam4512@gmail.com</dc:creator>
  <cp:lastModifiedBy>sairam4512@gmail.com</cp:lastModifiedBy>
  <cp:revision>54</cp:revision>
  <dcterms:created xsi:type="dcterms:W3CDTF">2020-07-07T15:44:43Z</dcterms:created>
  <dcterms:modified xsi:type="dcterms:W3CDTF">2020-07-21T23:48:20Z</dcterms:modified>
</cp:coreProperties>
</file>